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1" r:id="rId6"/>
    <p:sldId id="258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sangela\Desktop\cert%20qualit&#224;\qualit&#224;\caf\av%202014\punteggi%20sottocriteri%20e%20matrice%20impatto-valore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8"/>
  <c:chart>
    <c:plotArea>
      <c:layout>
        <c:manualLayout>
          <c:layoutTarget val="inner"/>
          <c:xMode val="edge"/>
          <c:yMode val="edge"/>
          <c:x val="6.2254801589689636E-2"/>
          <c:y val="4.2702920561896215E-2"/>
          <c:w val="0.91573689149759063"/>
          <c:h val="0.83823114807278298"/>
        </c:manualLayout>
      </c:layout>
      <c:scatterChart>
        <c:scatterStyle val="lineMarker"/>
        <c:ser>
          <c:idx val="0"/>
          <c:order val="0"/>
          <c:spPr>
            <a:ln w="666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4.3953267700537528E-2"/>
                  <c:y val="-1.118110236220473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7876114356150943E-2"/>
                  <c:y val="-2.74635462233887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549246115904492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4.3639890694398359E-2"/>
                  <c:y val="-1.7468649752114336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2.1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2.6411607842026619E-2"/>
                  <c:y val="-2.96297754447360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2.2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2.3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5.0457051606783813E-3"/>
                  <c:y val="3.703557888597263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2.4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2.7490355086711853E-4"/>
                  <c:y val="5.730242053076703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3.1</a:t>
                    </a:r>
                  </a:p>
                </c:rich>
              </c:tx>
              <c:showVal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5.1326663483213311E-2"/>
                  <c:y val="1.57582385535141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3.3- 4.3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-4.3358466218908945E-2"/>
                  <c:y val="2.162817147856520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4.1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4.2</a:t>
                    </a:r>
                  </a:p>
                </c:rich>
              </c:tx>
              <c:showVal val="1"/>
            </c:dLbl>
            <c:dLbl>
              <c:idx val="13"/>
              <c:layout>
                <c:manualLayout>
                  <c:x val="7.0600187765366704E-3"/>
                  <c:y val="2.02653834937299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3.2-9.2</a:t>
                    </a:r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4.4</a:t>
                    </a:r>
                  </a:p>
                </c:rich>
              </c:tx>
              <c:showVal val="1"/>
            </c:dLbl>
            <c:dLbl>
              <c:idx val="15"/>
              <c:layout>
                <c:manualLayout>
                  <c:x val="-7.3556029740633091E-4"/>
                  <c:y val="1.1006270049577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4.5-9.1</a:t>
                    </a:r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4.6</a:t>
                    </a:r>
                  </a:p>
                </c:rich>
              </c:tx>
              <c:showVal val="1"/>
            </c:dLbl>
            <c:dLbl>
              <c:idx val="17"/>
              <c:layout>
                <c:manualLayout>
                  <c:x val="-4.5379393915455681E-2"/>
                  <c:y val="5.241032370953637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5.1</a:t>
                    </a:r>
                  </a:p>
                </c:rich>
              </c:tx>
              <c:showVal val="1"/>
            </c:dLbl>
            <c:dLbl>
              <c:idx val="18"/>
              <c:layout>
                <c:manualLayout>
                  <c:x val="-1.6045293969802903E-2"/>
                  <c:y val="-2.51571886847477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5.2</a:t>
                    </a:r>
                  </a:p>
                </c:rich>
              </c:tx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5.3</a:t>
                    </a:r>
                  </a:p>
                </c:rich>
              </c:tx>
              <c:showVal val="1"/>
            </c:dLbl>
            <c:dLbl>
              <c:idx val="20"/>
              <c:layout>
                <c:manualLayout>
                  <c:x val="-2.3661640772696047E-2"/>
                  <c:y val="2.96296296296296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6.1</a:t>
                    </a:r>
                  </a:p>
                </c:rich>
              </c:tx>
              <c:showVal val="1"/>
            </c:dLbl>
            <c:dLbl>
              <c:idx val="21"/>
              <c:layout>
                <c:manualLayout>
                  <c:x val="-4.3774035429487677E-2"/>
                  <c:y val="-3.70370370370370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6.2</a:t>
                    </a:r>
                  </a:p>
                </c:rich>
              </c:tx>
              <c:showVal val="1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7.1</a:t>
                    </a:r>
                  </a:p>
                </c:rich>
              </c:tx>
              <c:showVal val="1"/>
            </c:dLbl>
            <c:dLbl>
              <c:idx val="23"/>
              <c:layout>
                <c:manualLayout>
                  <c:x val="-7.0984922318088131E-3"/>
                  <c:y val="1.29629629629629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7.2</a:t>
                    </a:r>
                  </a:p>
                </c:rich>
              </c:tx>
              <c:showVal val="1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8.1</a:t>
                    </a:r>
                  </a:p>
                </c:rich>
              </c:tx>
              <c:showVal val="1"/>
            </c:dLbl>
            <c:dLbl>
              <c:idx val="25"/>
              <c:delete val="1"/>
            </c:dLbl>
            <c:dLbl>
              <c:idx val="26"/>
              <c:layout>
                <c:manualLayout>
                  <c:x val="2.6475326591194139E-2"/>
                  <c:y val="9.4654126567512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8.2</a:t>
                    </a:r>
                  </a:p>
                </c:rich>
              </c:tx>
              <c:showVal val="1"/>
            </c:dLbl>
            <c:dLbl>
              <c:idx val="27"/>
              <c:delete val="1"/>
            </c:dLbl>
            <c:showVal val="1"/>
          </c:dLbls>
          <c:xVal>
            <c:numRef>
              <c:f>Foglio1!$B$2:$B$29</c:f>
              <c:numCache>
                <c:formatCode>General</c:formatCode>
                <c:ptCount val="28"/>
                <c:pt idx="0">
                  <c:v>54</c:v>
                </c:pt>
                <c:pt idx="1">
                  <c:v>53</c:v>
                </c:pt>
                <c:pt idx="2">
                  <c:v>60</c:v>
                </c:pt>
                <c:pt idx="3">
                  <c:v>60</c:v>
                </c:pt>
                <c:pt idx="4">
                  <c:v>58</c:v>
                </c:pt>
                <c:pt idx="5">
                  <c:v>63</c:v>
                </c:pt>
                <c:pt idx="6">
                  <c:v>54</c:v>
                </c:pt>
                <c:pt idx="7">
                  <c:v>65</c:v>
                </c:pt>
                <c:pt idx="8">
                  <c:v>61</c:v>
                </c:pt>
                <c:pt idx="9">
                  <c:v>65</c:v>
                </c:pt>
                <c:pt idx="10">
                  <c:v>64</c:v>
                </c:pt>
                <c:pt idx="11">
                  <c:v>50</c:v>
                </c:pt>
                <c:pt idx="12">
                  <c:v>30</c:v>
                </c:pt>
                <c:pt idx="13">
                  <c:v>64</c:v>
                </c:pt>
                <c:pt idx="14">
                  <c:v>45</c:v>
                </c:pt>
                <c:pt idx="15">
                  <c:v>55</c:v>
                </c:pt>
                <c:pt idx="16">
                  <c:v>40</c:v>
                </c:pt>
                <c:pt idx="17">
                  <c:v>44</c:v>
                </c:pt>
                <c:pt idx="18">
                  <c:v>58</c:v>
                </c:pt>
                <c:pt idx="19">
                  <c:v>35</c:v>
                </c:pt>
                <c:pt idx="20">
                  <c:v>55</c:v>
                </c:pt>
                <c:pt idx="21">
                  <c:v>55</c:v>
                </c:pt>
                <c:pt idx="22">
                  <c:v>70</c:v>
                </c:pt>
                <c:pt idx="23">
                  <c:v>65</c:v>
                </c:pt>
                <c:pt idx="24">
                  <c:v>65</c:v>
                </c:pt>
                <c:pt idx="25">
                  <c:v>60</c:v>
                </c:pt>
                <c:pt idx="26">
                  <c:v>55</c:v>
                </c:pt>
                <c:pt idx="27">
                  <c:v>65</c:v>
                </c:pt>
              </c:numCache>
            </c:numRef>
          </c:xVal>
          <c:yVal>
            <c:numRef>
              <c:f>Foglio1!$C$2:$C$29</c:f>
              <c:numCache>
                <c:formatCode>0.0</c:formatCode>
                <c:ptCount val="28"/>
                <c:pt idx="0">
                  <c:v>8.3333333333333357</c:v>
                </c:pt>
                <c:pt idx="1">
                  <c:v>6.666666666666667</c:v>
                </c:pt>
                <c:pt idx="2">
                  <c:v>8.3333333333333357</c:v>
                </c:pt>
                <c:pt idx="3">
                  <c:v>7.5</c:v>
                </c:pt>
                <c:pt idx="4">
                  <c:v>5</c:v>
                </c:pt>
                <c:pt idx="5">
                  <c:v>5</c:v>
                </c:pt>
                <c:pt idx="6">
                  <c:v>9.1666666666666679</c:v>
                </c:pt>
                <c:pt idx="7">
                  <c:v>5</c:v>
                </c:pt>
                <c:pt idx="8">
                  <c:v>8.3333333333333357</c:v>
                </c:pt>
                <c:pt idx="9">
                  <c:v>6.666666666666667</c:v>
                </c:pt>
                <c:pt idx="10">
                  <c:v>6.666666666666667</c:v>
                </c:pt>
                <c:pt idx="11">
                  <c:v>5</c:v>
                </c:pt>
                <c:pt idx="12">
                  <c:v>10</c:v>
                </c:pt>
                <c:pt idx="13">
                  <c:v>6.666666666666667</c:v>
                </c:pt>
                <c:pt idx="14">
                  <c:v>5.8333333333333339</c:v>
                </c:pt>
                <c:pt idx="15">
                  <c:v>5.8333333333333339</c:v>
                </c:pt>
                <c:pt idx="16">
                  <c:v>7.5</c:v>
                </c:pt>
                <c:pt idx="17">
                  <c:v>5.8333333333333339</c:v>
                </c:pt>
                <c:pt idx="18">
                  <c:v>6.666666666666667</c:v>
                </c:pt>
                <c:pt idx="19">
                  <c:v>10</c:v>
                </c:pt>
                <c:pt idx="20">
                  <c:v>6.666666666666667</c:v>
                </c:pt>
                <c:pt idx="21">
                  <c:v>7.5</c:v>
                </c:pt>
                <c:pt idx="22">
                  <c:v>8.3333333333333357</c:v>
                </c:pt>
                <c:pt idx="23">
                  <c:v>7.5</c:v>
                </c:pt>
                <c:pt idx="24">
                  <c:v>5.8333333333333339</c:v>
                </c:pt>
                <c:pt idx="25">
                  <c:v>5</c:v>
                </c:pt>
                <c:pt idx="26">
                  <c:v>5.8333333333333339</c:v>
                </c:pt>
                <c:pt idx="27">
                  <c:v>6.666666666666667</c:v>
                </c:pt>
              </c:numCache>
            </c:numRef>
          </c:yVal>
        </c:ser>
        <c:axId val="62732928"/>
        <c:axId val="62767872"/>
      </c:scatterChart>
      <c:valAx>
        <c:axId val="62732928"/>
        <c:scaling>
          <c:orientation val="minMax"/>
          <c:max val="10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PUNTEGGIO</a:t>
                </a:r>
              </a:p>
            </c:rich>
          </c:tx>
          <c:layout/>
        </c:title>
        <c:numFmt formatCode="General" sourceLinked="1"/>
        <c:tickLblPos val="nextTo"/>
        <c:crossAx val="62767872"/>
        <c:crosses val="autoZero"/>
        <c:crossBetween val="midCat"/>
        <c:majorUnit val="10"/>
        <c:minorUnit val="1"/>
      </c:valAx>
      <c:valAx>
        <c:axId val="62767872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IMPATTO</a:t>
                </a:r>
              </a:p>
            </c:rich>
          </c:tx>
          <c:layout/>
        </c:title>
        <c:numFmt formatCode="0.0" sourceLinked="1"/>
        <c:tickLblPos val="nextTo"/>
        <c:crossAx val="62732928"/>
        <c:crosses val="autoZero"/>
        <c:crossBetween val="midCat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0.06122</cdr:x>
      <cdr:y>0.46111</cdr:y>
    </cdr:from>
    <cdr:to>
      <cdr:x>0.9787</cdr:x>
      <cdr:y>0.4625</cdr:y>
    </cdr:to>
    <cdr:sp macro="" textlink="">
      <cdr:nvSpPr>
        <cdr:cNvPr id="3" name="Connettore 1 2"/>
        <cdr:cNvSpPr/>
      </cdr:nvSpPr>
      <cdr:spPr>
        <a:xfrm xmlns:a="http://schemas.openxmlformats.org/drawingml/2006/main">
          <a:off x="657225" y="3162300"/>
          <a:ext cx="9848850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0.51908</cdr:x>
      <cdr:y>0.04306</cdr:y>
    </cdr:from>
    <cdr:to>
      <cdr:x>0.51996</cdr:x>
      <cdr:y>0.87917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5572125" y="295275"/>
          <a:ext cx="9525" cy="5734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A2B7-2A00-4316-801C-4354F17A35D5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AF80-7FA9-4601-A1A1-77C2A97324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RISULTATI DELL’AUTOVALUTAZIONE</a:t>
            </a:r>
            <a:br>
              <a:rPr lang="it-IT" dirty="0" smtClean="0"/>
            </a:br>
            <a:r>
              <a:rPr lang="it-IT" dirty="0" smtClean="0"/>
              <a:t>SECONDO IL MODELLO CAF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611560" y="548680"/>
            <a:ext cx="8064896" cy="5904656"/>
          </a:xfrm>
        </p:spPr>
        <p:txBody>
          <a:bodyPr wrap="square">
            <a:noAutofit/>
          </a:bodyPr>
          <a:lstStyle/>
          <a:p>
            <a:pPr lvl="0">
              <a:buNone/>
            </a:pPr>
            <a:r>
              <a:rPr lang="it-IT" sz="3900" dirty="0" smtClean="0"/>
              <a:t>L’elaborazione del Rapporto di Autovalutazione secondo il modello CAF ha portato ad evidenziare una serie di punti di forza</a:t>
            </a:r>
          </a:p>
          <a:p>
            <a:pPr lvl="0">
              <a:buNone/>
            </a:pPr>
            <a:r>
              <a:rPr lang="it-IT" sz="2400" dirty="0" smtClean="0"/>
              <a:t> </a:t>
            </a:r>
            <a:r>
              <a:rPr lang="it-IT" sz="2800" dirty="0" smtClean="0"/>
              <a:t>(ad es</a:t>
            </a:r>
            <a:r>
              <a:rPr lang="it-IT" sz="2800" dirty="0" smtClean="0">
                <a:solidFill>
                  <a:srgbClr val="002060"/>
                </a:solidFill>
              </a:rPr>
              <a:t>. </a:t>
            </a:r>
            <a:r>
              <a:rPr lang="it-IT" sz="2800" dirty="0">
                <a:solidFill>
                  <a:srgbClr val="002060"/>
                </a:solidFill>
              </a:rPr>
              <a:t>leadership che orienta l'Istituzione scolastica, promuovendo la motivazione e il supporto del personale ed agendo da modello di </a:t>
            </a:r>
            <a:r>
              <a:rPr lang="it-IT" sz="2800" dirty="0" smtClean="0">
                <a:solidFill>
                  <a:srgbClr val="002060"/>
                </a:solidFill>
              </a:rPr>
              <a:t>ruolo; </a:t>
            </a:r>
            <a:r>
              <a:rPr lang="it-IT" sz="2800" dirty="0">
                <a:solidFill>
                  <a:srgbClr val="002060"/>
                </a:solidFill>
              </a:rPr>
              <a:t>clima collaborativo e di ascolto dei bisogni del personale</a:t>
            </a:r>
            <a:r>
              <a:rPr lang="it-IT" sz="2800" dirty="0" smtClean="0">
                <a:solidFill>
                  <a:srgbClr val="002060"/>
                </a:solidFill>
              </a:rPr>
              <a:t>;</a:t>
            </a:r>
            <a:r>
              <a:rPr lang="it-IT" sz="2800" dirty="0">
                <a:solidFill>
                  <a:srgbClr val="002060"/>
                </a:solidFill>
              </a:rPr>
              <a:t> numero elevato di progetti attivati e consolidati nel </a:t>
            </a:r>
            <a:r>
              <a:rPr lang="it-IT" sz="2800" dirty="0" smtClean="0">
                <a:solidFill>
                  <a:srgbClr val="002060"/>
                </a:solidFill>
              </a:rPr>
              <a:t>tempo; collaborazioni </a:t>
            </a:r>
            <a:r>
              <a:rPr lang="it-IT" sz="2800" dirty="0">
                <a:solidFill>
                  <a:srgbClr val="002060"/>
                </a:solidFill>
              </a:rPr>
              <a:t>stabili con aziende leader del territorio</a:t>
            </a:r>
            <a:r>
              <a:rPr lang="it-IT" sz="2800" dirty="0" smtClean="0">
                <a:solidFill>
                  <a:srgbClr val="002060"/>
                </a:solidFill>
              </a:rPr>
              <a:t>; </a:t>
            </a:r>
            <a:r>
              <a:rPr lang="it-IT" sz="2800" dirty="0">
                <a:solidFill>
                  <a:srgbClr val="002060"/>
                </a:solidFill>
              </a:rPr>
              <a:t>ampia offerta formativa </a:t>
            </a:r>
            <a:r>
              <a:rPr lang="it-IT" sz="2800" dirty="0" smtClean="0">
                <a:solidFill>
                  <a:srgbClr val="002060"/>
                </a:solidFill>
              </a:rPr>
              <a:t>extracurricolare;</a:t>
            </a:r>
            <a:r>
              <a:rPr lang="it-IT" sz="2800" dirty="0" err="1" smtClean="0">
                <a:solidFill>
                  <a:srgbClr val="002060"/>
                </a:solidFill>
              </a:rPr>
              <a:t>……</a:t>
            </a:r>
            <a:r>
              <a:rPr lang="it-IT" sz="2800" dirty="0" smtClean="0">
                <a:solidFill>
                  <a:srgbClr val="002060"/>
                </a:solidFill>
              </a:rPr>
              <a:t>)</a:t>
            </a:r>
            <a:endParaRPr lang="it-IT" sz="2800" dirty="0">
              <a:solidFill>
                <a:srgbClr val="002060"/>
              </a:solidFill>
            </a:endParaRPr>
          </a:p>
          <a:p>
            <a:pPr lvl="0" algn="just">
              <a:buNone/>
            </a:pPr>
            <a:endParaRPr lang="it-IT" sz="2000" dirty="0"/>
          </a:p>
          <a:p>
            <a:pPr algn="just">
              <a:buNone/>
            </a:pPr>
            <a:endParaRPr lang="it-IT" sz="2000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404664"/>
            <a:ext cx="84249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3600" dirty="0" smtClean="0"/>
              <a:t>e di aree di criticità </a:t>
            </a:r>
          </a:p>
          <a:p>
            <a:r>
              <a:rPr lang="it-IT" sz="2800" dirty="0" smtClean="0"/>
              <a:t>(ad es. </a:t>
            </a:r>
            <a:r>
              <a:rPr lang="it-IT" sz="2800" dirty="0">
                <a:solidFill>
                  <a:srgbClr val="FF0000"/>
                </a:solidFill>
              </a:rPr>
              <a:t>utilizzo non diffuso delle tecnologie avanzate di apprendimento da parte del personale </a:t>
            </a:r>
            <a:r>
              <a:rPr lang="it-IT" sz="2800" dirty="0" smtClean="0">
                <a:solidFill>
                  <a:srgbClr val="FF0000"/>
                </a:solidFill>
              </a:rPr>
              <a:t>docente</a:t>
            </a:r>
            <a:r>
              <a:rPr lang="it-IT" sz="2800" dirty="0" smtClean="0"/>
              <a:t>;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>
                <a:solidFill>
                  <a:srgbClr val="FF0000"/>
                </a:solidFill>
              </a:rPr>
              <a:t>limitata efficacia, dal punto di vista strutturale e funzionale, di alcuni laboratori tecnico-pratici</a:t>
            </a:r>
            <a:r>
              <a:rPr lang="it-IT" sz="2800" dirty="0" smtClean="0"/>
              <a:t>; </a:t>
            </a:r>
            <a:r>
              <a:rPr lang="it-IT" sz="2800" dirty="0">
                <a:solidFill>
                  <a:srgbClr val="FF0000"/>
                </a:solidFill>
              </a:rPr>
              <a:t>non del tutto soddisfacente la collaborazione tra i docenti nella progettazione e nell’attuazione dei percorsi di </a:t>
            </a:r>
            <a:r>
              <a:rPr lang="it-IT" sz="2800" dirty="0" smtClean="0">
                <a:solidFill>
                  <a:srgbClr val="FF0000"/>
                </a:solidFill>
              </a:rPr>
              <a:t>apprendimento</a:t>
            </a:r>
            <a:r>
              <a:rPr lang="it-IT" sz="2800" dirty="0" smtClean="0"/>
              <a:t>; </a:t>
            </a:r>
            <a:r>
              <a:rPr lang="it-IT" sz="2800" dirty="0">
                <a:solidFill>
                  <a:srgbClr val="FF0000"/>
                </a:solidFill>
              </a:rPr>
              <a:t>l'intervento degli </a:t>
            </a:r>
            <a:r>
              <a:rPr lang="it-IT" sz="2800" dirty="0" err="1">
                <a:solidFill>
                  <a:srgbClr val="FF0000"/>
                </a:solidFill>
              </a:rPr>
              <a:t>stakeholders</a:t>
            </a:r>
            <a:r>
              <a:rPr lang="it-IT" sz="2800" dirty="0">
                <a:solidFill>
                  <a:srgbClr val="FF0000"/>
                </a:solidFill>
              </a:rPr>
              <a:t> esterni nella revisione della </a:t>
            </a:r>
            <a:r>
              <a:rPr lang="it-IT" sz="2800" i="1" dirty="0" err="1">
                <a:solidFill>
                  <a:srgbClr val="FF0000"/>
                </a:solidFill>
              </a:rPr>
              <a:t>mission</a:t>
            </a:r>
            <a:r>
              <a:rPr lang="it-IT" sz="2800" dirty="0">
                <a:solidFill>
                  <a:srgbClr val="FF0000"/>
                </a:solidFill>
              </a:rPr>
              <a:t>, </a:t>
            </a:r>
            <a:r>
              <a:rPr lang="it-IT" sz="2800" i="1" dirty="0">
                <a:solidFill>
                  <a:srgbClr val="FF0000"/>
                </a:solidFill>
              </a:rPr>
              <a:t>vision</a:t>
            </a:r>
            <a:r>
              <a:rPr lang="it-IT" sz="2800" dirty="0">
                <a:solidFill>
                  <a:srgbClr val="FF0000"/>
                </a:solidFill>
              </a:rPr>
              <a:t> e valori della scuola avviene in modo non </a:t>
            </a:r>
            <a:r>
              <a:rPr lang="it-IT" sz="2800" dirty="0" smtClean="0">
                <a:solidFill>
                  <a:srgbClr val="FF0000"/>
                </a:solidFill>
              </a:rPr>
              <a:t>formalizzato</a:t>
            </a:r>
            <a:r>
              <a:rPr lang="it-IT" sz="2800" dirty="0" smtClean="0"/>
              <a:t>; </a:t>
            </a:r>
            <a:r>
              <a:rPr lang="it-IT" sz="2800" dirty="0" err="1" smtClean="0"/>
              <a:t>……</a:t>
            </a:r>
            <a:r>
              <a:rPr lang="it-IT" sz="2800" dirty="0" smtClean="0"/>
              <a:t>).</a:t>
            </a:r>
            <a:endParaRPr lang="it-IT" sz="2800" dirty="0">
              <a:solidFill>
                <a:srgbClr val="FF0000"/>
              </a:solidFill>
            </a:endParaRPr>
          </a:p>
          <a:p>
            <a:pPr lvl="0"/>
            <a:endParaRPr lang="it-IT" sz="2400" dirty="0"/>
          </a:p>
          <a:p>
            <a:pPr>
              <a:buNone/>
            </a:pPr>
            <a:endParaRPr lang="it-IT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olo 1"/>
          <p:cNvSpPr>
            <a:spLocks noGrp="1"/>
          </p:cNvSpPr>
          <p:nvPr>
            <p:ph type="title"/>
          </p:nvPr>
        </p:nvSpPr>
        <p:spPr>
          <a:xfrm>
            <a:off x="611561" y="357188"/>
            <a:ext cx="8118102" cy="1143000"/>
          </a:xfrm>
        </p:spPr>
        <p:txBody>
          <a:bodyPr/>
          <a:lstStyle/>
          <a:p>
            <a:r>
              <a:rPr lang="it-IT" sz="3200" dirty="0" smtClean="0"/>
              <a:t>SCELTA DELLE AZIONI </a:t>
            </a:r>
            <a:r>
              <a:rPr lang="it-IT" sz="3200" dirty="0" err="1" smtClean="0"/>
              <a:t>DI</a:t>
            </a:r>
            <a:r>
              <a:rPr lang="it-IT" sz="3200" dirty="0" smtClean="0"/>
              <a:t> MIGLIORAMENTO</a:t>
            </a:r>
          </a:p>
        </p:txBody>
      </p:sp>
      <p:sp>
        <p:nvSpPr>
          <p:cNvPr id="14340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it-IT" sz="2400" dirty="0" smtClean="0"/>
              <a:t>	</a:t>
            </a:r>
          </a:p>
          <a:p>
            <a:pPr algn="just">
              <a:buFontTx/>
              <a:buNone/>
            </a:pPr>
            <a:r>
              <a:rPr lang="it-IT" dirty="0" smtClean="0"/>
              <a:t>Per attribuire le priorità alle aree da migliorare, si sono dovuti considerare i pesi delle scelte possibili in relazione ai </a:t>
            </a:r>
            <a:r>
              <a:rPr lang="it-IT" b="1" i="1" dirty="0" smtClean="0"/>
              <a:t>FATTORI CRITICI </a:t>
            </a:r>
            <a:r>
              <a:rPr lang="it-IT" b="1" i="1" dirty="0" err="1" smtClean="0"/>
              <a:t>DI</a:t>
            </a:r>
            <a:r>
              <a:rPr lang="it-IT" b="1" i="1" dirty="0" smtClean="0"/>
              <a:t> SUCCESSO </a:t>
            </a:r>
            <a:r>
              <a:rPr lang="it-IT" dirty="0" smtClean="0"/>
              <a:t>per l’Istituzione, così individuati:</a:t>
            </a:r>
          </a:p>
          <a:p>
            <a:pPr algn="just">
              <a:buFontTx/>
              <a:buNone/>
            </a:pPr>
            <a:endParaRPr lang="it-IT" sz="24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it-IT" sz="2800" dirty="0" smtClean="0"/>
              <a:t>Soddisfazione di genitori e alunni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sz="2800" dirty="0" smtClean="0"/>
              <a:t>Efficienza dell'istituzione scolastica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sz="2800" dirty="0" smtClean="0"/>
              <a:t>Motivazione e soddisfazione del personale  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sz="2800" dirty="0" smtClean="0"/>
              <a:t>Condivisione di scelte strategiche   </a:t>
            </a:r>
            <a:r>
              <a:rPr lang="it-IT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just"/>
            <a:r>
              <a:rPr lang="it-IT" sz="3600" dirty="0" smtClean="0"/>
              <a:t>Sono stati attribuiti i punteggi ad ogni sottocriterio in relazione all’impatto  dello stesso sull’organizzazione della scuola e, incrociando i valori attribuiti mediante l’AV con quelli relativi ai fattori critici di successo , si è potuta costruire la matrice IMPATTO/VALORE.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MATRICE IMPATTO/VALORE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/>
              <a:t>Nell’analisi effettuata, le criticità che sono state rilevate e che saranno oggetto di azioni di miglioramento riguardano i sottocriteri:</a:t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>4.2 </a:t>
            </a:r>
            <a:r>
              <a:rPr lang="it-IT" sz="2400" i="1" dirty="0"/>
              <a:t>Sviluppare e implementare relazioni con i discenti/ le </a:t>
            </a:r>
            <a:r>
              <a:rPr lang="it-IT" sz="2400" i="1" dirty="0" smtClean="0"/>
              <a:t>famiglie</a:t>
            </a:r>
            <a:br>
              <a:rPr lang="it-IT" sz="2400" i="1" dirty="0" smtClean="0"/>
            </a:br>
            <a:r>
              <a:rPr lang="it-IT" sz="2400" b="1" i="1" dirty="0" smtClean="0"/>
              <a:t/>
            </a:r>
            <a:br>
              <a:rPr lang="it-IT" sz="2400" b="1" i="1" dirty="0" smtClean="0"/>
            </a:br>
            <a:r>
              <a:rPr lang="it-IT" sz="2400" dirty="0" smtClean="0"/>
              <a:t>5.3</a:t>
            </a:r>
            <a:r>
              <a:rPr lang="it-IT" sz="2400" b="1" i="1" dirty="0" smtClean="0"/>
              <a:t> </a:t>
            </a:r>
            <a:r>
              <a:rPr lang="it-IT" sz="2400" i="1" dirty="0"/>
              <a:t>Innovare i processi coinvolgendo i cittadini/clienti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dirty="0" smtClean="0"/>
              <a:t>dotarsi </a:t>
            </a:r>
            <a:r>
              <a:rPr lang="it-IT" dirty="0"/>
              <a:t>di modalità </a:t>
            </a:r>
            <a:r>
              <a:rPr lang="it-IT" i="1" dirty="0" err="1"/>
              <a:t>multitasking</a:t>
            </a:r>
            <a:r>
              <a:rPr lang="it-IT" dirty="0"/>
              <a:t> per </a:t>
            </a:r>
            <a:r>
              <a:rPr lang="it-IT" dirty="0" smtClean="0"/>
              <a:t>la comunicazione </a:t>
            </a:r>
            <a:r>
              <a:rPr lang="it-IT" dirty="0"/>
              <a:t>con le  </a:t>
            </a:r>
            <a:r>
              <a:rPr lang="it-IT" dirty="0" smtClean="0"/>
              <a:t>famiglie, estendendo il più possibile il registro elettronico e  usufruendo delle molteplici possibilità che lo stesso offre 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/>
              <a:t>promuovere </a:t>
            </a:r>
            <a:r>
              <a:rPr lang="it-IT" dirty="0" smtClean="0"/>
              <a:t>l’apertura </a:t>
            </a:r>
            <a:r>
              <a:rPr lang="it-IT" dirty="0"/>
              <a:t>alle </a:t>
            </a:r>
            <a:r>
              <a:rPr lang="it-IT" dirty="0" smtClean="0"/>
              <a:t>innovazioni metodologiche e didattiche attraverso la formazione e l'aggiornamento del personale</a:t>
            </a:r>
            <a:r>
              <a:rPr lang="it-IT" dirty="0"/>
              <a:t> </a:t>
            </a:r>
            <a:r>
              <a:rPr lang="it-IT" dirty="0" smtClean="0"/>
              <a:t>(FORMAZIONE </a:t>
            </a:r>
            <a:r>
              <a:rPr lang="it-IT" dirty="0" err="1" smtClean="0"/>
              <a:t>DI</a:t>
            </a:r>
            <a:r>
              <a:rPr lang="it-IT" dirty="0" smtClean="0"/>
              <a:t> TUTOR </a:t>
            </a:r>
            <a:r>
              <a:rPr lang="it-IT" dirty="0" err="1" smtClean="0"/>
              <a:t>D’AULA</a:t>
            </a:r>
            <a:r>
              <a:rPr lang="it-IT" dirty="0" smtClean="0"/>
              <a:t> PER L’ALTERNANZA SCUOLA/LAVORO)</a:t>
            </a:r>
            <a:r>
              <a:rPr lang="it-IT" sz="2800" dirty="0"/>
              <a:t>	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63688" y="404664"/>
            <a:ext cx="51663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dirty="0" smtClean="0"/>
              <a:t>In particolare: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ttangolo 9"/>
          <p:cNvSpPr>
            <a:spLocks noChangeArrowheads="1"/>
          </p:cNvSpPr>
          <p:nvPr/>
        </p:nvSpPr>
        <p:spPr bwMode="auto">
          <a:xfrm>
            <a:off x="539552" y="2564904"/>
            <a:ext cx="8215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800" dirty="0"/>
              <a:t>I </a:t>
            </a:r>
            <a:r>
              <a:rPr lang="it-IT" sz="2800" b="1" u="sng" dirty="0"/>
              <a:t>gruppi di miglioramento</a:t>
            </a:r>
            <a:r>
              <a:rPr lang="it-IT" sz="2800" dirty="0"/>
              <a:t>, a supporto del gruppo di AV, si occupano della pianificazione e implementazione delle azioni di miglioramento in questione all’interno dell’istituzione stessa. La Dirigenza e </a:t>
            </a:r>
            <a:r>
              <a:rPr lang="it-IT" sz="2800" dirty="0" smtClean="0"/>
              <a:t>il gruppo di AV </a:t>
            </a:r>
            <a:r>
              <a:rPr lang="it-IT" sz="2800" dirty="0"/>
              <a:t>ritengono di prioritaria importanza </a:t>
            </a:r>
            <a:r>
              <a:rPr lang="it-IT" sz="2800" u="sng" dirty="0"/>
              <a:t>motivare tutto il personale</a:t>
            </a:r>
            <a:r>
              <a:rPr lang="it-IT" sz="2800" dirty="0"/>
              <a:t> a collaborare perché il processo di valutazione dell’organizzazione e di miglioramento della performance superi la dimensione autoreferenziale e permetta di ottenere risultati che costituiscano </a:t>
            </a:r>
            <a:r>
              <a:rPr lang="it-IT" sz="2800" u="sng" dirty="0"/>
              <a:t>valore aggiunto per l'Istituto</a:t>
            </a:r>
            <a:r>
              <a:rPr lang="it-IT" sz="2800" dirty="0"/>
              <a:t>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86063" y="428625"/>
          <a:ext cx="3214687" cy="2011363"/>
        </p:xfrm>
        <a:graphic>
          <a:graphicData uri="http://schemas.openxmlformats.org/presentationml/2006/ole">
            <p:oleObj spid="_x0000_s1026" r:id="rId3" imgW="4048560" imgH="2532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381</Words>
  <Application>Microsoft Office PowerPoint</Application>
  <PresentationFormat>Presentazione su schermo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RISULTATI DELL’AUTOVALUTAZIONE SECONDO IL MODELLO CAF</vt:lpstr>
      <vt:lpstr>Diapositiva 2</vt:lpstr>
      <vt:lpstr>Diapositiva 3</vt:lpstr>
      <vt:lpstr>SCELTA DELLE AZIONI DI MIGLIORAMENTO</vt:lpstr>
      <vt:lpstr>Sono stati attribuiti i punteggi ad ogni sottocriterio in relazione all’impatto  dello stesso sull’organizzazione della scuola e, incrociando i valori attribuiti mediante l’AV con quelli relativi ai fattori critici di successo , si è potuta costruire la matrice IMPATTO/VALORE.</vt:lpstr>
      <vt:lpstr>MATRICE IMPATTO/VALORE</vt:lpstr>
      <vt:lpstr>Nell’analisi effettuata, le criticità che sono state rilevate e che saranno oggetto di azioni di miglioramento riguardano i sottocriteri:  4.2 Sviluppare e implementare relazioni con i discenti/ le famiglie  5.3 Innovare i processi coinvolgendo i cittadini/clienti</vt:lpstr>
      <vt:lpstr>  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DELL’AUTOVALUTAZIONE SECONDO IL MODELLO CAF</dc:title>
  <dc:creator>Rosangela</dc:creator>
  <cp:lastModifiedBy>vero</cp:lastModifiedBy>
  <cp:revision>21</cp:revision>
  <dcterms:created xsi:type="dcterms:W3CDTF">2015-09-28T18:14:57Z</dcterms:created>
  <dcterms:modified xsi:type="dcterms:W3CDTF">2016-07-12T13:05:07Z</dcterms:modified>
</cp:coreProperties>
</file>