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89" r:id="rId35"/>
    <p:sldId id="290" r:id="rId36"/>
    <p:sldId id="291" r:id="rId37"/>
    <p:sldId id="292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4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EB3FA-3D5F-3245-8044-BF76C947EA07}" type="datetimeFigureOut">
              <a:rPr lang="it-IT" smtClean="0"/>
              <a:t>20/01/14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1D2A-6B44-EF4F-88CA-19B61018E5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77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11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ANSAS: Agenzia Nazionale per lo Sviluppo dell'Autonomia Scolastica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4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4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gruppo di discussione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4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0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0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8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Esempio: realizzazione</a:t>
            </a:r>
            <a:r>
              <a:rPr lang="it-IT" baseline="0" dirty="0" smtClean="0"/>
              <a:t> di commissioni e prodotti (l’opera d’arte)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0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4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è necessario indicare i nominativi delle aziende e degli 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4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1D2A-6B44-EF4F-88CA-19B61018E59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23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20/01/14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ASL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00600" y="5255379"/>
            <a:ext cx="4038600" cy="1055773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Alternanza Scuola Lavoro</a:t>
            </a:r>
          </a:p>
          <a:p>
            <a:endParaRPr lang="it-IT" dirty="0"/>
          </a:p>
          <a:p>
            <a:r>
              <a:rPr lang="it-IT" dirty="0" smtClean="0"/>
              <a:t>21- 24 Gennaio 2014 </a:t>
            </a:r>
            <a:endParaRPr lang="it-IT" dirty="0"/>
          </a:p>
          <a:p>
            <a:r>
              <a:rPr lang="it-IT" dirty="0" smtClean="0"/>
              <a:t>Corso FORTE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58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biennio</a:t>
            </a:r>
            <a:endParaRPr lang="it-IT" dirty="0"/>
          </a:p>
        </p:txBody>
      </p:sp>
      <p:pic>
        <p:nvPicPr>
          <p:cNvPr id="7" name="Segnaposto contenuto 6" descr="IMG_21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b="13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71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Secondo biennio</a:t>
            </a:r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it-IT" dirty="0"/>
              <a:t>Nel II biennio </a:t>
            </a:r>
            <a:r>
              <a:rPr lang="it-IT" dirty="0" smtClean="0"/>
              <a:t>l’ASL </a:t>
            </a:r>
            <a:r>
              <a:rPr lang="it-IT" dirty="0"/>
              <a:t>si dovrebbe </a:t>
            </a:r>
            <a:r>
              <a:rPr lang="it-IT" dirty="0" smtClean="0"/>
              <a:t>sviluppare  </a:t>
            </a:r>
            <a:r>
              <a:rPr lang="it-IT" dirty="0"/>
              <a:t>attraverso una </a:t>
            </a:r>
            <a:r>
              <a:rPr lang="it-IT" b="1" dirty="0">
                <a:solidFill>
                  <a:srgbClr val="772399"/>
                </a:solidFill>
              </a:rPr>
              <a:t>fattiva </a:t>
            </a:r>
            <a:r>
              <a:rPr lang="it-IT" b="1" dirty="0" err="1">
                <a:solidFill>
                  <a:srgbClr val="772399"/>
                </a:solidFill>
              </a:rPr>
              <a:t>coprogettazione</a:t>
            </a:r>
            <a:r>
              <a:rPr lang="it-IT" b="1" dirty="0">
                <a:solidFill>
                  <a:srgbClr val="772399"/>
                </a:solidFill>
              </a:rPr>
              <a:t> </a:t>
            </a:r>
            <a:r>
              <a:rPr lang="it-IT" b="1" dirty="0" smtClean="0">
                <a:solidFill>
                  <a:srgbClr val="772399"/>
                </a:solidFill>
              </a:rPr>
              <a:t>scuola/</a:t>
            </a:r>
            <a:r>
              <a:rPr lang="it-IT" b="1" dirty="0">
                <a:solidFill>
                  <a:srgbClr val="772399"/>
                </a:solidFill>
              </a:rPr>
              <a:t>impresa</a:t>
            </a:r>
            <a:r>
              <a:rPr lang="it-IT" dirty="0"/>
              <a:t>/ente, volta a costruire </a:t>
            </a:r>
            <a:r>
              <a:rPr lang="it-IT" dirty="0" smtClean="0"/>
              <a:t>percorsi </a:t>
            </a:r>
            <a:r>
              <a:rPr lang="it-IT" dirty="0"/>
              <a:t>formativi da svolgere sia a scuola che presso le imprese (</a:t>
            </a:r>
            <a:r>
              <a:rPr lang="it-IT" b="1" dirty="0" smtClean="0">
                <a:solidFill>
                  <a:srgbClr val="772399"/>
                </a:solidFill>
              </a:rPr>
              <a:t>stage</a:t>
            </a:r>
            <a:r>
              <a:rPr lang="it-IT" dirty="0" smtClean="0"/>
              <a:t>)</a:t>
            </a:r>
            <a:r>
              <a:rPr lang="it-IT" dirty="0"/>
              <a:t>, al termine dei quali saranno </a:t>
            </a:r>
            <a:r>
              <a:rPr lang="it-IT" b="1" dirty="0" smtClean="0">
                <a:solidFill>
                  <a:srgbClr val="772399"/>
                </a:solidFill>
              </a:rPr>
              <a:t>valutate </a:t>
            </a:r>
            <a:r>
              <a:rPr lang="it-IT" b="1" dirty="0">
                <a:solidFill>
                  <a:srgbClr val="772399"/>
                </a:solidFill>
              </a:rPr>
              <a:t>e certificate per ciascuno studente le competenze acquisite </a:t>
            </a:r>
          </a:p>
          <a:p>
            <a:pPr algn="just"/>
            <a:endParaRPr lang="it-IT" dirty="0"/>
          </a:p>
        </p:txBody>
      </p:sp>
      <p:pic>
        <p:nvPicPr>
          <p:cNvPr id="6" name="Segnaposto contenuto 5" descr="IMG_2625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7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55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Secondo biennio</a:t>
            </a:r>
            <a:endParaRPr lang="it-IT" dirty="0"/>
          </a:p>
        </p:txBody>
      </p:sp>
      <p:pic>
        <p:nvPicPr>
          <p:cNvPr id="3" name="Segnaposto contenuto 2" descr="IMG_238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b="13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13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Quinto anno</a:t>
            </a:r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it-IT" dirty="0"/>
              <a:t>Nel quinto anno si prevede la </a:t>
            </a:r>
            <a:r>
              <a:rPr lang="it-IT" b="1" dirty="0">
                <a:solidFill>
                  <a:srgbClr val="772399"/>
                </a:solidFill>
              </a:rPr>
              <a:t>valorizzazione di esperienze professionalizzanti e sempre </a:t>
            </a:r>
            <a:r>
              <a:rPr lang="it-IT" b="1" dirty="0" smtClean="0">
                <a:solidFill>
                  <a:srgbClr val="772399"/>
                </a:solidFill>
              </a:rPr>
              <a:t>più </a:t>
            </a:r>
            <a:r>
              <a:rPr lang="it-IT" b="1" dirty="0">
                <a:solidFill>
                  <a:srgbClr val="772399"/>
                </a:solidFill>
              </a:rPr>
              <a:t>personalizzate</a:t>
            </a:r>
            <a:r>
              <a:rPr lang="it-IT" dirty="0"/>
              <a:t>, in base alle attitudini e alla preparazione dei singoli allievi </a:t>
            </a:r>
          </a:p>
          <a:p>
            <a:pPr algn="just"/>
            <a:endParaRPr lang="it-IT" dirty="0"/>
          </a:p>
        </p:txBody>
      </p:sp>
      <p:pic>
        <p:nvPicPr>
          <p:cNvPr id="3" name="Segnaposto contenuto 2" descr="IMG_2522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17007"/>
          <a:stretch>
            <a:fillRect/>
          </a:stretch>
        </p:blipFill>
        <p:spPr>
          <a:xfrm>
            <a:off x="391571" y="1865648"/>
            <a:ext cx="3657600" cy="4140200"/>
          </a:xfrm>
        </p:spPr>
      </p:pic>
    </p:spTree>
    <p:extLst>
      <p:ext uri="{BB962C8B-B14F-4D97-AF65-F5344CB8AC3E}">
        <p14:creationId xmlns:p14="http://schemas.microsoft.com/office/powerpoint/2010/main" val="68873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L’ASL e la disabilità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347579" y="1985963"/>
            <a:ext cx="3930316" cy="4140200"/>
          </a:xfrm>
        </p:spPr>
        <p:txBody>
          <a:bodyPr>
            <a:noAutofit/>
          </a:bodyPr>
          <a:lstStyle/>
          <a:p>
            <a:pPr algn="just"/>
            <a:r>
              <a:rPr lang="it-IT" sz="1600" dirty="0"/>
              <a:t>L’attuazione di percorsi di alternanza rivolti ad alunni con disabilità va particolarmente promossa e valorizzata, offrendo agli allievi </a:t>
            </a:r>
            <a:r>
              <a:rPr lang="it-IT" sz="1600" dirty="0" smtClean="0"/>
              <a:t>opportunità formative </a:t>
            </a:r>
            <a:r>
              <a:rPr lang="it-IT" sz="1600" dirty="0"/>
              <a:t>adeguate alla loro condizione, che promuovano l’autonomia anche ai fini dell’inserimento nel mondo del lavoro </a:t>
            </a:r>
            <a:endParaRPr lang="it-IT" sz="1600" dirty="0" smtClean="0"/>
          </a:p>
          <a:p>
            <a:pPr algn="just"/>
            <a:r>
              <a:rPr lang="it-IT" sz="1600" dirty="0" smtClean="0"/>
              <a:t>Occorre </a:t>
            </a:r>
            <a:r>
              <a:rPr lang="it-IT" sz="1600" dirty="0"/>
              <a:t>infatti promuovere una programmazione e personalizzazione delle </a:t>
            </a:r>
            <a:r>
              <a:rPr lang="it-IT" sz="1600" dirty="0" smtClean="0"/>
              <a:t>attività congiuntamente </a:t>
            </a:r>
            <a:r>
              <a:rPr lang="it-IT" sz="1600" dirty="0"/>
              <a:t>con le imprese/enti disponibili, che assuma ad imprescindibile e scrupoloso riferimento il PEI dello studente, nello spirito dei principi ispiratori della legge n. 104/1992.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29" y="2484049"/>
            <a:ext cx="4352414" cy="29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percorso formativo dell’ASL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Progettazione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Comunicazione</a:t>
            </a:r>
            <a:r>
              <a:rPr lang="it-IT" dirty="0" smtClean="0"/>
              <a:t>/informazione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Percorsi specifici scuola/azienda - </a:t>
            </a:r>
            <a:r>
              <a:rPr lang="it-IT" dirty="0" err="1" smtClean="0"/>
              <a:t>coprogettazione</a:t>
            </a:r>
            <a:r>
              <a:rPr lang="it-IT" dirty="0" smtClean="0"/>
              <a:t> di percorsi personalizzati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Attuazione </a:t>
            </a:r>
            <a:r>
              <a:rPr lang="it-IT" dirty="0" smtClean="0"/>
              <a:t>del percorso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Valutazione finale degli studenti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Monitoraggio e valutazione globale del progetto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5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progettazione del percorso di alternanza deve prevedere le seguenti fasi: </a:t>
            </a:r>
          </a:p>
          <a:p>
            <a:pPr lvl="1"/>
            <a:r>
              <a:rPr lang="it-IT" dirty="0"/>
              <a:t>Analisi dei bisogni formativi </a:t>
            </a:r>
          </a:p>
          <a:p>
            <a:pPr lvl="1"/>
            <a:r>
              <a:rPr lang="it-IT" dirty="0"/>
              <a:t>Analisi delle risorse territoriali (aziende) </a:t>
            </a:r>
          </a:p>
          <a:p>
            <a:pPr lvl="1"/>
            <a:r>
              <a:rPr lang="it-IT" dirty="0"/>
              <a:t>Analisi delle risorse </a:t>
            </a:r>
          </a:p>
          <a:p>
            <a:pPr lvl="1"/>
            <a:r>
              <a:rPr lang="it-IT" dirty="0"/>
              <a:t>Individuazione degli obiettivi </a:t>
            </a:r>
          </a:p>
          <a:p>
            <a:pPr lvl="1"/>
            <a:r>
              <a:rPr lang="it-IT" dirty="0"/>
              <a:t>Tempistica </a:t>
            </a:r>
          </a:p>
          <a:p>
            <a:pPr lvl="1"/>
            <a:r>
              <a:rPr lang="it-IT" dirty="0" smtClean="0"/>
              <a:t>Modalità </a:t>
            </a:r>
            <a:r>
              <a:rPr lang="it-IT" dirty="0"/>
              <a:t>organizzative </a:t>
            </a:r>
          </a:p>
          <a:p>
            <a:pPr lvl="1"/>
            <a:r>
              <a:rPr lang="it-IT" dirty="0" smtClean="0"/>
              <a:t>Valutazione </a:t>
            </a:r>
            <a:endParaRPr lang="it-IT" dirty="0"/>
          </a:p>
          <a:p>
            <a:pPr lvl="1"/>
            <a:r>
              <a:rPr lang="it-IT" dirty="0"/>
              <a:t>Monitoraggio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a progettazione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23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ANALISI DEI BISOGNI FORMATIVI</a:t>
            </a:r>
            <a:endParaRPr lang="it-IT" dirty="0"/>
          </a:p>
          <a:p>
            <a:r>
              <a:rPr lang="it-IT" dirty="0"/>
              <a:t>Indicare i bisogni in relazione alle </a:t>
            </a:r>
            <a:r>
              <a:rPr lang="it-IT" dirty="0" smtClean="0"/>
              <a:t>specificità </a:t>
            </a:r>
            <a:r>
              <a:rPr lang="it-IT" dirty="0"/>
              <a:t>dei corsi di studio di ogni scuola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La progettazione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98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ANALISI DELLE RISORSE TERRITORIALI (AZIENDE)</a:t>
            </a:r>
            <a:endParaRPr lang="it-IT" dirty="0"/>
          </a:p>
          <a:p>
            <a:pPr algn="just"/>
            <a:r>
              <a:rPr lang="it-IT" dirty="0" smtClean="0"/>
              <a:t>Occorre indicare </a:t>
            </a:r>
            <a:r>
              <a:rPr lang="it-IT" dirty="0"/>
              <a:t>i contesti aziendali, socio-sanitari, assistenziali, formativi e istituzionali in cui vengono inseriti gli studenti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287307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ANALISI DELLE RISORSE SCOLASTICHE</a:t>
            </a:r>
            <a:endParaRPr lang="it-IT" dirty="0"/>
          </a:p>
          <a:p>
            <a:pPr algn="just"/>
            <a:r>
              <a:rPr lang="it-IT" dirty="0"/>
              <a:t>Indicare il gruppo di lavoro per l’attuazione del </a:t>
            </a:r>
            <a:r>
              <a:rPr lang="it-IT" dirty="0" smtClean="0"/>
              <a:t>progetto: referenti</a:t>
            </a:r>
            <a:r>
              <a:rPr lang="it-IT" dirty="0"/>
              <a:t>, tutor </a:t>
            </a:r>
            <a:r>
              <a:rPr lang="it-IT" dirty="0" smtClean="0"/>
              <a:t>scolastici </a:t>
            </a:r>
            <a:r>
              <a:rPr lang="it-IT" dirty="0"/>
              <a:t>e personale di </a:t>
            </a:r>
            <a:r>
              <a:rPr lang="it-IT" dirty="0" smtClean="0"/>
              <a:t>segreteria.</a:t>
            </a:r>
          </a:p>
          <a:p>
            <a:pPr algn="just"/>
            <a:r>
              <a:rPr lang="it-IT" dirty="0" smtClean="0"/>
              <a:t>Indicare </a:t>
            </a:r>
            <a:r>
              <a:rPr lang="it-IT" dirty="0"/>
              <a:t>le classi o i gruppi interclasse coinvolti, con il numero degli alunni e con i rispettivi tutor scolastici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Specificare le risorse finanziarie destinate </a:t>
            </a:r>
            <a:r>
              <a:rPr lang="it-IT" dirty="0" smtClean="0"/>
              <a:t>all’iniziativa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1085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Alternanza Scuola - Lavoro</a:t>
            </a:r>
            <a:endParaRPr lang="it-IT" dirty="0"/>
          </a:p>
        </p:txBody>
      </p:sp>
      <p:pic>
        <p:nvPicPr>
          <p:cNvPr id="4" name="Segnaposto contenuto 3" descr="IMG_237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b="13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010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INDIVIDUAZIONE DEGLI OBIETTIVI</a:t>
            </a:r>
            <a:endParaRPr lang="it-IT" dirty="0"/>
          </a:p>
          <a:p>
            <a:r>
              <a:rPr lang="it-IT" dirty="0"/>
              <a:t>Indicare gli obiettivi e le </a:t>
            </a:r>
            <a:r>
              <a:rPr lang="it-IT" dirty="0" smtClean="0"/>
              <a:t>finalità </a:t>
            </a:r>
            <a:r>
              <a:rPr lang="it-IT" dirty="0"/>
              <a:t>che si intendono perseguire anche in </a:t>
            </a:r>
            <a:r>
              <a:rPr lang="it-IT" dirty="0" smtClean="0"/>
              <a:t>considerazione </a:t>
            </a:r>
            <a:r>
              <a:rPr lang="it-IT" dirty="0"/>
              <a:t>delle </a:t>
            </a:r>
            <a:r>
              <a:rPr lang="it-IT" dirty="0" smtClean="0"/>
              <a:t>specificità </a:t>
            </a:r>
            <a:r>
              <a:rPr lang="it-IT" dirty="0"/>
              <a:t>dei corsi di studio delle classi coinvolte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32994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TEMPISTICA</a:t>
            </a:r>
            <a:endParaRPr lang="it-IT" dirty="0"/>
          </a:p>
          <a:p>
            <a:r>
              <a:rPr lang="it-IT" dirty="0"/>
              <a:t>Specificare il calendario dei tirocini in azienda per gli studenti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219555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MODALITÀ ORGANIZZATIVE</a:t>
            </a:r>
            <a:endParaRPr lang="it-IT" dirty="0"/>
          </a:p>
          <a:p>
            <a:r>
              <a:rPr lang="it-IT" dirty="0"/>
              <a:t>Illustrare le </a:t>
            </a:r>
            <a:r>
              <a:rPr lang="it-IT" dirty="0" smtClean="0"/>
              <a:t>modalità organizzative, a </a:t>
            </a:r>
            <a:r>
              <a:rPr lang="it-IT" dirty="0"/>
              <a:t>livello d’Istituto e dei singoli Consigli di classe, e di pianificazione delle varie </a:t>
            </a:r>
            <a:r>
              <a:rPr lang="it-IT" dirty="0" smtClean="0"/>
              <a:t>attività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7203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VALUTAZIONE</a:t>
            </a:r>
            <a:endParaRPr lang="it-IT" dirty="0"/>
          </a:p>
          <a:p>
            <a:r>
              <a:rPr lang="it-IT" dirty="0"/>
              <a:t>Illustrare le </a:t>
            </a:r>
            <a:r>
              <a:rPr lang="it-IT" dirty="0" smtClean="0"/>
              <a:t>modalità </a:t>
            </a:r>
            <a:r>
              <a:rPr lang="it-IT" dirty="0"/>
              <a:t>di valutazione finale dei percorsi degli studenti sulla base della documentazione prodotta </a:t>
            </a:r>
            <a:endParaRPr lang="it-IT" dirty="0" smtClean="0"/>
          </a:p>
          <a:p>
            <a:r>
              <a:rPr lang="it-IT" dirty="0" smtClean="0"/>
              <a:t>Dare particolare rilievo ai processi di autovalutazione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266091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MONITORAGGIO</a:t>
            </a:r>
            <a:endParaRPr lang="it-IT" dirty="0"/>
          </a:p>
          <a:p>
            <a:r>
              <a:rPr lang="it-IT" dirty="0"/>
              <a:t>M</a:t>
            </a:r>
            <a:r>
              <a:rPr lang="it-IT" dirty="0" smtClean="0"/>
              <a:t>onitorare </a:t>
            </a:r>
            <a:r>
              <a:rPr lang="it-IT" dirty="0"/>
              <a:t>e valutare i </a:t>
            </a:r>
            <a:r>
              <a:rPr lang="it-IT" dirty="0" smtClean="0"/>
              <a:t>percorsi </a:t>
            </a:r>
            <a:r>
              <a:rPr lang="it-IT" dirty="0"/>
              <a:t>per rilevare punti di forza e di </a:t>
            </a:r>
            <a:r>
              <a:rPr lang="it-IT" dirty="0" smtClean="0"/>
              <a:t>criticità del progetto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progettazione </a:t>
            </a:r>
          </a:p>
        </p:txBody>
      </p:sp>
    </p:spTree>
    <p:extLst>
      <p:ext uri="{BB962C8B-B14F-4D97-AF65-F5344CB8AC3E}">
        <p14:creationId xmlns:p14="http://schemas.microsoft.com/office/powerpoint/2010/main" val="357886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La fase </a:t>
            </a:r>
            <a:r>
              <a:rPr lang="it-IT" dirty="0"/>
              <a:t>di comunicazione e di illustrazione del </a:t>
            </a:r>
            <a:r>
              <a:rPr lang="it-IT" dirty="0" smtClean="0"/>
              <a:t>percorso</a:t>
            </a:r>
            <a:r>
              <a:rPr lang="it-IT" dirty="0"/>
              <a:t> </a:t>
            </a:r>
            <a:r>
              <a:rPr lang="it-IT" dirty="0" smtClean="0"/>
              <a:t>ai </a:t>
            </a:r>
            <a:r>
              <a:rPr lang="it-IT" dirty="0"/>
              <a:t>soggetti interessati (Collegio dei Docenti, Consiglio di Istituto, Consiglio di Classe, famiglie, </a:t>
            </a:r>
            <a:r>
              <a:rPr lang="it-IT" dirty="0" smtClean="0"/>
              <a:t>alunni</a:t>
            </a:r>
            <a:r>
              <a:rPr lang="it-IT" dirty="0"/>
              <a:t>) è particolarmente importante e </a:t>
            </a:r>
            <a:r>
              <a:rPr lang="it-IT" b="1" dirty="0">
                <a:solidFill>
                  <a:srgbClr val="772399"/>
                </a:solidFill>
              </a:rPr>
              <a:t>significativa ai fini della partecipazione e condivisione </a:t>
            </a:r>
            <a:r>
              <a:rPr lang="it-IT" b="1" dirty="0" smtClean="0">
                <a:solidFill>
                  <a:srgbClr val="772399"/>
                </a:solidFill>
              </a:rPr>
              <a:t>dell’attività </a:t>
            </a:r>
            <a:r>
              <a:rPr lang="it-IT" b="1" dirty="0">
                <a:solidFill>
                  <a:srgbClr val="772399"/>
                </a:solidFill>
              </a:rPr>
              <a:t>formativa</a:t>
            </a:r>
            <a:r>
              <a:rPr lang="it-IT" dirty="0"/>
              <a:t>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Occorre infatti che </a:t>
            </a:r>
            <a:r>
              <a:rPr lang="it-IT" dirty="0"/>
              <a:t>le varie componenti delle istituzioni scolastiche coinvolte in </a:t>
            </a:r>
            <a:r>
              <a:rPr lang="it-IT" dirty="0" smtClean="0"/>
              <a:t>queste </a:t>
            </a:r>
            <a:r>
              <a:rPr lang="it-IT" dirty="0"/>
              <a:t>iniziative formative abbiano la piena consapevolezza del significato di tali metodologie e degli obiettivi formativi che si intendono perseguire nella piena valorizzazione e personalizzazione degli apprendimenti degli allievi. Inoltre le </a:t>
            </a:r>
            <a:r>
              <a:rPr lang="it-IT" b="1" dirty="0">
                <a:solidFill>
                  <a:srgbClr val="772399"/>
                </a:solidFill>
              </a:rPr>
              <a:t>famiglie possono concorrere all’ individuazione di </a:t>
            </a:r>
            <a:r>
              <a:rPr lang="it-IT" b="1" dirty="0" smtClean="0">
                <a:solidFill>
                  <a:srgbClr val="772399"/>
                </a:solidFill>
              </a:rPr>
              <a:t>enti</a:t>
            </a:r>
            <a:r>
              <a:rPr lang="it-IT" b="1" dirty="0">
                <a:solidFill>
                  <a:srgbClr val="772399"/>
                </a:solidFill>
              </a:rPr>
              <a:t>/aziende disponibili </a:t>
            </a:r>
            <a:r>
              <a:rPr lang="it-IT" dirty="0"/>
              <a:t>ad accogliere gli studenti nelle </a:t>
            </a:r>
            <a:r>
              <a:rPr lang="it-IT" dirty="0" smtClean="0"/>
              <a:t>attività </a:t>
            </a:r>
            <a:r>
              <a:rPr lang="it-IT" dirty="0"/>
              <a:t>di alternanza. </a:t>
            </a:r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La comunicazione/informazione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323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dirty="0"/>
              <a:t>Indicare come si intende attuare la fase di comunicazione e di illustrazione del percorso ai soggetti interessati (studenti, famiglie, Collegio dei Docenti, Consiglio d’Istituto, Consigli di classe, aziende, personale della scuola).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Allegare il testo delle comunicazioni inviate a studenti e famiglie.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 comunicazione/informazione</a:t>
            </a:r>
          </a:p>
        </p:txBody>
      </p:sp>
    </p:spTree>
    <p:extLst>
      <p:ext uri="{BB962C8B-B14F-4D97-AF65-F5344CB8AC3E}">
        <p14:creationId xmlns:p14="http://schemas.microsoft.com/office/powerpoint/2010/main" val="32392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Questa è la fase che esprime </a:t>
            </a:r>
            <a:r>
              <a:rPr lang="it-IT" dirty="0" smtClean="0"/>
              <a:t>più </a:t>
            </a:r>
            <a:r>
              <a:rPr lang="it-IT" dirty="0"/>
              <a:t>compiutamente il carattere innovativo dell’alternanza rispetto alle esperienze </a:t>
            </a:r>
            <a:r>
              <a:rPr lang="it-IT" dirty="0" smtClean="0"/>
              <a:t>già </a:t>
            </a:r>
            <a:r>
              <a:rPr lang="it-IT" dirty="0"/>
              <a:t>maturate dalle scuole, prevalentemente tecniche e professionali, nell’ambito </a:t>
            </a:r>
            <a:r>
              <a:rPr lang="it-IT" dirty="0" smtClean="0"/>
              <a:t>degli </a:t>
            </a:r>
            <a:r>
              <a:rPr lang="it-IT" dirty="0"/>
              <a:t>stage professionalizzanti. </a:t>
            </a:r>
            <a:r>
              <a:rPr lang="it-IT" dirty="0" smtClean="0"/>
              <a:t>Infatti </a:t>
            </a:r>
            <a:r>
              <a:rPr lang="it-IT" dirty="0"/>
              <a:t>il </a:t>
            </a:r>
            <a:r>
              <a:rPr lang="it-IT" dirty="0" smtClean="0"/>
              <a:t>percorso </a:t>
            </a:r>
            <a:r>
              <a:rPr lang="it-IT" dirty="0"/>
              <a:t>formativo va </a:t>
            </a:r>
            <a:r>
              <a:rPr lang="it-IT" dirty="0" err="1"/>
              <a:t>coprogettato</a:t>
            </a:r>
            <a:r>
              <a:rPr lang="it-IT" dirty="0"/>
              <a:t> tra la scuola e l’azienda/ente ospitante, come pure i criteri di verifica e valutazione delle competenze acquisite.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É </a:t>
            </a:r>
            <a:r>
              <a:rPr lang="it-IT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questo un riconoscimento di pari </a:t>
            </a:r>
            <a:r>
              <a:rPr lang="it-IT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dignità </a:t>
            </a:r>
            <a:r>
              <a:rPr lang="it-IT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del processo di insegnamento/apprendimento sviluppato in ambito scolastico ed extra scolastico</a:t>
            </a:r>
            <a:r>
              <a:rPr lang="it-IT" dirty="0"/>
              <a:t>. </a:t>
            </a:r>
          </a:p>
          <a:p>
            <a:pPr algn="just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Percorsi specifici scuola/azienda - </a:t>
            </a:r>
            <a:r>
              <a:rPr lang="it-IT" dirty="0" err="1"/>
              <a:t>coprogettazione</a:t>
            </a:r>
            <a:r>
              <a:rPr lang="it-IT" dirty="0"/>
              <a:t> di percorsi personalizzati </a:t>
            </a:r>
          </a:p>
        </p:txBody>
      </p:sp>
    </p:spTree>
    <p:extLst>
      <p:ext uri="{BB962C8B-B14F-4D97-AF65-F5344CB8AC3E}">
        <p14:creationId xmlns:p14="http://schemas.microsoft.com/office/powerpoint/2010/main" val="13442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In particolare: </a:t>
            </a:r>
          </a:p>
          <a:p>
            <a:pPr algn="just"/>
            <a:r>
              <a:rPr lang="it-IT" dirty="0" smtClean="0"/>
              <a:t>Il </a:t>
            </a:r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</a:t>
            </a:r>
            <a:r>
              <a:rPr lang="it-IT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onsiglio </a:t>
            </a:r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di classe </a:t>
            </a:r>
            <a:r>
              <a:rPr lang="it-IT" b="1" dirty="0">
                <a:solidFill>
                  <a:srgbClr val="0000FF"/>
                </a:solidFill>
              </a:rPr>
              <a:t>pianifica</a:t>
            </a:r>
            <a:r>
              <a:rPr lang="it-IT" dirty="0"/>
              <a:t> il percorso personalizzato coerente con le caratteristiche degli </a:t>
            </a:r>
            <a:r>
              <a:rPr lang="it-IT" dirty="0" smtClean="0"/>
              <a:t>allievi</a:t>
            </a:r>
            <a:r>
              <a:rPr lang="it-IT" dirty="0"/>
              <a:t>, finalizzato al successo formativo delle competenze trasversali e tecnico </a:t>
            </a:r>
            <a:r>
              <a:rPr lang="it-IT" dirty="0" smtClean="0"/>
              <a:t>professionali</a:t>
            </a:r>
            <a:endParaRPr lang="it-IT" dirty="0"/>
          </a:p>
          <a:p>
            <a:pPr algn="just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progettazione del </a:t>
            </a:r>
            <a:r>
              <a:rPr lang="it-IT" dirty="0" smtClean="0"/>
              <a:t>Consiglio </a:t>
            </a:r>
            <a:r>
              <a:rPr lang="it-IT" dirty="0"/>
              <a:t>di classe/tutor scolastico viene realizzata con la </a:t>
            </a:r>
            <a:r>
              <a:rPr lang="it-IT" b="1" dirty="0">
                <a:solidFill>
                  <a:srgbClr val="0000FF"/>
                </a:solidFill>
              </a:rPr>
              <a:t>collaborazione</a:t>
            </a:r>
            <a:r>
              <a:rPr lang="it-IT" dirty="0"/>
              <a:t> </a:t>
            </a:r>
            <a:r>
              <a:rPr lang="it-IT" dirty="0" smtClean="0"/>
              <a:t>del </a:t>
            </a:r>
            <a:r>
              <a:rPr lang="it-IT" b="1" dirty="0">
                <a:solidFill>
                  <a:srgbClr val="772399"/>
                </a:solidFill>
              </a:rPr>
              <a:t>tutor aziendale </a:t>
            </a:r>
            <a:r>
              <a:rPr lang="it-IT" dirty="0"/>
              <a:t>per individuare gli obiettivi formativi/orientativi da </a:t>
            </a:r>
            <a:r>
              <a:rPr lang="it-IT" dirty="0" smtClean="0"/>
              <a:t>perseguire </a:t>
            </a:r>
            <a:endParaRPr lang="it-IT" dirty="0"/>
          </a:p>
          <a:p>
            <a:pPr algn="just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definizione del percorso formativo è </a:t>
            </a:r>
            <a:r>
              <a:rPr lang="it-IT" b="1" dirty="0">
                <a:solidFill>
                  <a:srgbClr val="0000FF"/>
                </a:solidFill>
              </a:rPr>
              <a:t>condivisa</a:t>
            </a:r>
            <a:r>
              <a:rPr lang="it-IT" dirty="0"/>
              <a:t> con il tutor aziendale </a:t>
            </a:r>
          </a:p>
          <a:p>
            <a:pPr algn="just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Percorsi specifici scuola/azienda - </a:t>
            </a:r>
            <a:r>
              <a:rPr lang="it-IT" dirty="0" err="1"/>
              <a:t>coprogettazione</a:t>
            </a:r>
            <a:r>
              <a:rPr lang="it-IT" dirty="0"/>
              <a:t> di percorsi personalizzati </a:t>
            </a:r>
          </a:p>
        </p:txBody>
      </p:sp>
    </p:spTree>
    <p:extLst>
      <p:ext uri="{BB962C8B-B14F-4D97-AF65-F5344CB8AC3E}">
        <p14:creationId xmlns:p14="http://schemas.microsoft.com/office/powerpoint/2010/main" val="324869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Per </a:t>
            </a:r>
            <a:r>
              <a:rPr lang="it-IT" dirty="0"/>
              <a:t>realizzare gli obiettivi progettuali e formativi </a:t>
            </a:r>
            <a:r>
              <a:rPr lang="it-IT" dirty="0" smtClean="0"/>
              <a:t>è  </a:t>
            </a:r>
            <a:r>
              <a:rPr lang="it-IT" dirty="0"/>
              <a:t>opportuno che si promuovano </a:t>
            </a:r>
            <a:r>
              <a:rPr lang="it-IT" b="1" dirty="0">
                <a:solidFill>
                  <a:srgbClr val="772399"/>
                </a:solidFill>
              </a:rPr>
              <a:t>incontri tra il personale scolastico coinvolto e i responsabili degli </a:t>
            </a:r>
            <a:r>
              <a:rPr lang="it-IT" b="1" dirty="0" smtClean="0">
                <a:solidFill>
                  <a:srgbClr val="772399"/>
                </a:solidFill>
              </a:rPr>
              <a:t>enti/</a:t>
            </a:r>
            <a:r>
              <a:rPr lang="it-IT" b="1" dirty="0">
                <a:solidFill>
                  <a:srgbClr val="772399"/>
                </a:solidFill>
              </a:rPr>
              <a:t>aziende </a:t>
            </a:r>
            <a:r>
              <a:rPr lang="it-IT" dirty="0" smtClean="0"/>
              <a:t>ospitanti</a:t>
            </a:r>
            <a:r>
              <a:rPr lang="it-IT" dirty="0"/>
              <a:t>, al fine di una reciproca conoscenza e condivisione di intenti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Percorsi specifici scuola/azienda - </a:t>
            </a:r>
            <a:r>
              <a:rPr lang="it-IT" dirty="0" err="1"/>
              <a:t>coprogettazione</a:t>
            </a:r>
            <a:r>
              <a:rPr lang="it-IT" dirty="0"/>
              <a:t> di percorsi personalizzati </a:t>
            </a:r>
          </a:p>
        </p:txBody>
      </p:sp>
    </p:spTree>
    <p:extLst>
      <p:ext uri="{BB962C8B-B14F-4D97-AF65-F5344CB8AC3E}">
        <p14:creationId xmlns:p14="http://schemas.microsoft.com/office/powerpoint/2010/main" val="256811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ASL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Per contribuire </a:t>
            </a:r>
            <a:r>
              <a:rPr lang="it-IT" dirty="0"/>
              <a:t>a far scoprire il lavoro e le competenze come momento fondamentale per la </a:t>
            </a:r>
            <a:r>
              <a:rPr lang="it-IT" dirty="0" smtClean="0"/>
              <a:t>realizzazione </a:t>
            </a:r>
            <a:r>
              <a:rPr lang="it-IT" dirty="0"/>
              <a:t>di </a:t>
            </a:r>
            <a:r>
              <a:rPr lang="it-IT" dirty="0" smtClean="0"/>
              <a:t>sé </a:t>
            </a:r>
            <a:endParaRPr lang="it-IT" dirty="0"/>
          </a:p>
          <a:p>
            <a:pPr algn="just"/>
            <a:r>
              <a:rPr lang="it-IT" dirty="0" smtClean="0"/>
              <a:t>Per contrastare </a:t>
            </a:r>
            <a:r>
              <a:rPr lang="it-IT" dirty="0"/>
              <a:t>il fenomeno dell’abbandono e la dispersione </a:t>
            </a:r>
            <a:r>
              <a:rPr lang="it-IT" dirty="0" smtClean="0"/>
              <a:t>scolastica </a:t>
            </a:r>
            <a:endParaRPr lang="it-IT" dirty="0"/>
          </a:p>
          <a:p>
            <a:pPr algn="just"/>
            <a:r>
              <a:rPr lang="it-IT" dirty="0" smtClean="0"/>
              <a:t>Per far </a:t>
            </a:r>
            <a:r>
              <a:rPr lang="it-IT" dirty="0"/>
              <a:t>conoscere la </a:t>
            </a:r>
            <a:r>
              <a:rPr lang="it-IT" dirty="0" smtClean="0"/>
              <a:t>realtà </a:t>
            </a:r>
            <a:r>
              <a:rPr lang="it-IT" dirty="0"/>
              <a:t>aziendale e sviluppare idee imprenditoriali </a:t>
            </a:r>
          </a:p>
          <a:p>
            <a:pPr algn="just"/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Gli obiettivi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7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Fasi </a:t>
            </a:r>
            <a:r>
              <a:rPr lang="it-IT" dirty="0"/>
              <a:t>attuative che normalmente è opportuno seguire per realizzare i percorsi di Alternanza: </a:t>
            </a:r>
          </a:p>
          <a:p>
            <a:pPr algn="just"/>
            <a:r>
              <a:rPr lang="it-IT" b="1" dirty="0" smtClean="0">
                <a:solidFill>
                  <a:srgbClr val="772399"/>
                </a:solidFill>
              </a:rPr>
              <a:t>Attività </a:t>
            </a:r>
            <a:r>
              <a:rPr lang="it-IT" b="1" dirty="0">
                <a:solidFill>
                  <a:srgbClr val="772399"/>
                </a:solidFill>
              </a:rPr>
              <a:t>d’aula</a:t>
            </a:r>
            <a:r>
              <a:rPr lang="it-IT" dirty="0"/>
              <a:t>, propedeutica alle </a:t>
            </a:r>
            <a:r>
              <a:rPr lang="it-IT" dirty="0" smtClean="0"/>
              <a:t>attività </a:t>
            </a:r>
            <a:r>
              <a:rPr lang="it-IT" dirty="0"/>
              <a:t>da svolgersi in azienda, da realizzarsi anche tramite l’intervento di esperti delle Camere di Commercio, Confindustria, Centri per l’Impiego e province di riferimento </a:t>
            </a:r>
          </a:p>
          <a:p>
            <a:pPr algn="just"/>
            <a:r>
              <a:rPr lang="it-IT" b="1" dirty="0" smtClean="0">
                <a:solidFill>
                  <a:srgbClr val="772399"/>
                </a:solidFill>
              </a:rPr>
              <a:t>Attività </a:t>
            </a:r>
            <a:r>
              <a:rPr lang="it-IT" b="1" dirty="0">
                <a:solidFill>
                  <a:srgbClr val="772399"/>
                </a:solidFill>
              </a:rPr>
              <a:t>di </a:t>
            </a:r>
            <a:r>
              <a:rPr lang="it-IT" b="1" dirty="0" smtClean="0">
                <a:solidFill>
                  <a:srgbClr val="772399"/>
                </a:solidFill>
              </a:rPr>
              <a:t>stage</a:t>
            </a:r>
            <a:endParaRPr lang="it-IT" b="1" dirty="0">
              <a:solidFill>
                <a:srgbClr val="772399"/>
              </a:solidFill>
              <a:effectLst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Attuazione del percorso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24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Occorre che il tutor scolastico si faccia carico, per una corretta attuazione e monitoraggio delle attività d’aula e di stage, di</a:t>
            </a:r>
            <a:r>
              <a:rPr lang="it-IT" dirty="0" smtClean="0"/>
              <a:t>:</a:t>
            </a:r>
          </a:p>
          <a:p>
            <a:pPr algn="just"/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tenere contatti </a:t>
            </a:r>
            <a:r>
              <a:rPr lang="it-IT" dirty="0"/>
              <a:t>e rapporti con il tutor aziendale per facilitare la comunicazione fra scuola e azienda </a:t>
            </a:r>
          </a:p>
          <a:p>
            <a:pPr algn="just"/>
            <a:r>
              <a:rPr lang="it-IT" b="1" dirty="0" smtClean="0">
                <a:solidFill>
                  <a:srgbClr val="772399"/>
                </a:solidFill>
              </a:rPr>
              <a:t>informare</a:t>
            </a:r>
            <a:r>
              <a:rPr lang="it-IT" dirty="0" smtClean="0"/>
              <a:t> </a:t>
            </a:r>
            <a:r>
              <a:rPr lang="it-IT" dirty="0"/>
              <a:t>periodicamente il </a:t>
            </a:r>
            <a:r>
              <a:rPr lang="it-IT" dirty="0" smtClean="0"/>
              <a:t>Consiglio </a:t>
            </a:r>
            <a:r>
              <a:rPr lang="it-IT" dirty="0"/>
              <a:t>di classe per aggiornarlo </a:t>
            </a:r>
            <a:r>
              <a:rPr lang="it-IT" dirty="0" smtClean="0"/>
              <a:t>sull’attuazione </a:t>
            </a:r>
            <a:r>
              <a:rPr lang="it-IT" dirty="0"/>
              <a:t>del percorso e sull’andamento degli allievi </a:t>
            </a:r>
          </a:p>
          <a:p>
            <a:pPr algn="just"/>
            <a:r>
              <a:rPr lang="it-IT" b="1" dirty="0" smtClean="0">
                <a:solidFill>
                  <a:srgbClr val="772399"/>
                </a:solidFill>
              </a:rPr>
              <a:t>registrare</a:t>
            </a:r>
            <a:r>
              <a:rPr lang="it-IT" dirty="0" smtClean="0"/>
              <a:t> </a:t>
            </a:r>
            <a:r>
              <a:rPr lang="it-IT" dirty="0"/>
              <a:t>attraverso strumenti di </a:t>
            </a:r>
            <a:r>
              <a:rPr lang="it-IT" dirty="0" smtClean="0"/>
              <a:t>monitoraggio i </a:t>
            </a:r>
            <a:r>
              <a:rPr lang="it-IT" dirty="0"/>
              <a:t>comportamenti e gli obiettivi raggiunti </a:t>
            </a:r>
            <a:endParaRPr lang="it-IT" dirty="0">
              <a:effectLst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Attuazione del percorso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587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Tale fase è particolarmente significativa e importante </a:t>
            </a:r>
            <a:r>
              <a:rPr lang="it-IT" dirty="0" smtClean="0"/>
              <a:t>perché </a:t>
            </a:r>
            <a:r>
              <a:rPr lang="it-IT" dirty="0"/>
              <a:t>introduce </a:t>
            </a:r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elementi di </a:t>
            </a:r>
            <a:r>
              <a:rPr lang="it-IT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novità </a:t>
            </a:r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nella tradizionale </a:t>
            </a:r>
            <a:r>
              <a:rPr lang="it-IT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attività </a:t>
            </a:r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di valutazione formativa e sommativa effettuata nelle scuole</a:t>
            </a:r>
            <a:r>
              <a:rPr lang="it-IT" dirty="0"/>
              <a:t>. Nei percorsi di </a:t>
            </a:r>
            <a:r>
              <a:rPr lang="it-IT" dirty="0" smtClean="0"/>
              <a:t>Alternanza </a:t>
            </a:r>
            <a:r>
              <a:rPr lang="it-IT" dirty="0"/>
              <a:t>è importante verificare: </a:t>
            </a:r>
            <a:r>
              <a:rPr lang="it-IT" dirty="0" smtClean="0"/>
              <a:t> </a:t>
            </a:r>
          </a:p>
          <a:p>
            <a:pPr>
              <a:buFont typeface="Wingdings" charset="2"/>
              <a:buChar char="n"/>
            </a:pPr>
            <a:r>
              <a:rPr lang="it-IT" dirty="0" smtClean="0"/>
              <a:t>il </a:t>
            </a:r>
            <a:r>
              <a:rPr lang="it-IT" dirty="0"/>
              <a:t>rispetto del percorso formativo individuale concordato con i tutor esterni </a:t>
            </a:r>
            <a:endParaRPr lang="it-IT" dirty="0" smtClean="0"/>
          </a:p>
          <a:p>
            <a:pPr algn="just">
              <a:buFont typeface="Wingdings" charset="2"/>
              <a:buChar char="n"/>
            </a:pPr>
            <a:r>
              <a:rPr lang="it-IT" dirty="0" smtClean="0"/>
              <a:t>il </a:t>
            </a:r>
            <a:r>
              <a:rPr lang="it-IT" dirty="0"/>
              <a:t>grado di possesso delle competenze acquisite (in base agli obiettivi concordati del </a:t>
            </a:r>
            <a:r>
              <a:rPr lang="it-IT" dirty="0" smtClean="0"/>
              <a:t>percorso </a:t>
            </a:r>
            <a:r>
              <a:rPr lang="it-IT" dirty="0"/>
              <a:t>formativo) </a:t>
            </a:r>
            <a:endParaRPr lang="it-IT" dirty="0" smtClean="0"/>
          </a:p>
          <a:p>
            <a:pPr algn="just">
              <a:buFont typeface="Wingdings" charset="2"/>
              <a:buChar char="n"/>
            </a:pPr>
            <a:r>
              <a:rPr lang="it-IT" dirty="0" smtClean="0"/>
              <a:t>lo </a:t>
            </a:r>
            <a:r>
              <a:rPr lang="it-IT" dirty="0"/>
              <a:t>sviluppo, il consolidamento, il </a:t>
            </a:r>
            <a:r>
              <a:rPr lang="it-IT" dirty="0" smtClean="0"/>
              <a:t>potenziamento </a:t>
            </a:r>
            <a:r>
              <a:rPr lang="it-IT" dirty="0"/>
              <a:t>delle </a:t>
            </a:r>
            <a:r>
              <a:rPr lang="it-IT" dirty="0" smtClean="0"/>
              <a:t>competenze relazionali </a:t>
            </a:r>
            <a:r>
              <a:rPr lang="it-IT" dirty="0"/>
              <a:t>e cognitive </a:t>
            </a:r>
            <a:r>
              <a:rPr lang="it-IT" dirty="0" smtClean="0"/>
              <a:t>rispetto </a:t>
            </a:r>
            <a:r>
              <a:rPr lang="it-IT" dirty="0"/>
              <a:t>alla fase d’aula ed alle esperienze maturate in </a:t>
            </a:r>
            <a:r>
              <a:rPr lang="it-IT" dirty="0" smtClean="0"/>
              <a:t>azienda</a:t>
            </a:r>
          </a:p>
          <a:p>
            <a:pPr algn="just">
              <a:buFont typeface="Wingdings" charset="2"/>
              <a:buChar char="n"/>
            </a:pPr>
            <a:r>
              <a:rPr lang="it-IT" dirty="0" smtClean="0"/>
              <a:t>le </a:t>
            </a:r>
            <a:r>
              <a:rPr lang="it-IT" dirty="0"/>
              <a:t>competenze acquisite e la ricaduta sul “gruppo classe” dell’esperienza condotta in </a:t>
            </a:r>
            <a:r>
              <a:rPr lang="it-IT" dirty="0" smtClean="0"/>
              <a:t>ambiente lavorativo</a:t>
            </a:r>
          </a:p>
          <a:p>
            <a:pPr>
              <a:buFont typeface="Wingdings" charset="2"/>
              <a:buChar char="n"/>
            </a:pPr>
            <a:r>
              <a:rPr lang="it-IT" dirty="0" smtClean="0"/>
              <a:t>l’autovalutazione </a:t>
            </a:r>
            <a:r>
              <a:rPr lang="it-IT" dirty="0"/>
              <a:t>dell’allievo </a:t>
            </a:r>
            <a:endParaRPr lang="it-IT" dirty="0">
              <a:effectLst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Valutazione finale degli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00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>
                <a:solidFill>
                  <a:srgbClr val="772399"/>
                </a:solidFill>
              </a:rPr>
              <a:t>Le competenze acquisite </a:t>
            </a:r>
            <a:r>
              <a:rPr lang="it-IT" dirty="0" smtClean="0"/>
              <a:t>dallo studente con l’esperienza ASL </a:t>
            </a:r>
            <a:r>
              <a:rPr lang="it-IT" b="1" dirty="0" smtClean="0">
                <a:solidFill>
                  <a:srgbClr val="772399"/>
                </a:solidFill>
              </a:rPr>
              <a:t>devono avere una ricaduta positiva sul suo profitto scolastico.</a:t>
            </a:r>
            <a:endParaRPr lang="it-IT" b="1" dirty="0">
              <a:solidFill>
                <a:srgbClr val="772399"/>
              </a:solidFill>
              <a:effectLst/>
            </a:endParaRPr>
          </a:p>
          <a:p>
            <a:pPr marL="0" indent="0" algn="just">
              <a:buNone/>
            </a:pPr>
            <a:r>
              <a:rPr lang="it-IT" dirty="0" smtClean="0"/>
              <a:t>Il Collegio dei docenti può decidere il peso percentuale che la valutazione </a:t>
            </a:r>
            <a:r>
              <a:rPr lang="it-IT" dirty="0"/>
              <a:t>ottenuta dallo studente </a:t>
            </a:r>
            <a:r>
              <a:rPr lang="it-IT" dirty="0" smtClean="0"/>
              <a:t>sulla ASL avrà sulla valutazione complessiva (orientativamente non inferiore al 30%)</a:t>
            </a:r>
            <a:endParaRPr lang="it-IT" dirty="0">
              <a:effectLst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Valutazione finale degli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0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Per attuare le fasi di verifica e valutazione finale si possono utilizzare i seguenti strumenti:  </a:t>
            </a:r>
          </a:p>
          <a:p>
            <a:r>
              <a:rPr lang="it-IT" dirty="0"/>
              <a:t>Griglie di valutazione </a:t>
            </a:r>
          </a:p>
          <a:p>
            <a:r>
              <a:rPr lang="it-IT" dirty="0" smtClean="0"/>
              <a:t>Diario </a:t>
            </a:r>
            <a:r>
              <a:rPr lang="it-IT" dirty="0"/>
              <a:t>di </a:t>
            </a:r>
            <a:r>
              <a:rPr lang="it-IT" dirty="0" smtClean="0"/>
              <a:t>bordo</a:t>
            </a:r>
          </a:p>
          <a:p>
            <a:r>
              <a:rPr lang="it-IT" dirty="0"/>
              <a:t>V</a:t>
            </a:r>
            <a:r>
              <a:rPr lang="it-IT" dirty="0" smtClean="0"/>
              <a:t>erbali</a:t>
            </a:r>
            <a:endParaRPr lang="it-IT" dirty="0"/>
          </a:p>
          <a:p>
            <a:r>
              <a:rPr lang="it-IT" dirty="0" smtClean="0"/>
              <a:t>Prova </a:t>
            </a:r>
            <a:r>
              <a:rPr lang="it-IT" dirty="0"/>
              <a:t>interdisciplinare </a:t>
            </a:r>
          </a:p>
          <a:p>
            <a:r>
              <a:rPr lang="it-IT" dirty="0" smtClean="0"/>
              <a:t>Relazione </a:t>
            </a:r>
            <a:r>
              <a:rPr lang="it-IT" dirty="0"/>
              <a:t>finale individuale</a:t>
            </a:r>
            <a:br>
              <a:rPr lang="it-IT" dirty="0"/>
            </a:br>
            <a:endParaRPr lang="it-IT" dirty="0">
              <a:effectLst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Valutazione finale degli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79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 percorsi di ASL sono monitorati annualmente, a livello nazionale, dall'ANSAS (ex </a:t>
            </a:r>
            <a:r>
              <a:rPr lang="it-IT" dirty="0" smtClean="0"/>
              <a:t>INDIRE</a:t>
            </a:r>
            <a:r>
              <a:rPr lang="it-IT" dirty="0"/>
              <a:t>) con il supporto del Nucleo Regionale (ANSAS </a:t>
            </a:r>
            <a:r>
              <a:rPr lang="it-IT" dirty="0" smtClean="0"/>
              <a:t>Toscana)</a:t>
            </a:r>
            <a:r>
              <a:rPr lang="it-IT" dirty="0"/>
              <a:t>. Le scuole sono tenute a rispondere al suddetto monitoraggio che viene proposto on line nel sito dell’ANSAS a fine anno scolastico. </a:t>
            </a:r>
          </a:p>
          <a:p>
            <a:pPr algn="just"/>
            <a:r>
              <a:rPr lang="it-IT" dirty="0"/>
              <a:t>Un ulteriore monitoraggio viene organizzato a livello regionale; tale rilevazione tende a </a:t>
            </a:r>
            <a:r>
              <a:rPr lang="it-IT" dirty="0" smtClean="0"/>
              <a:t>evidenziare </a:t>
            </a:r>
            <a:r>
              <a:rPr lang="it-IT" dirty="0"/>
              <a:t>i punti di forza e le </a:t>
            </a:r>
            <a:r>
              <a:rPr lang="it-IT" dirty="0" smtClean="0"/>
              <a:t>criticità </a:t>
            </a:r>
            <a:r>
              <a:rPr lang="it-IT" dirty="0"/>
              <a:t>incontrate nei diversi percorsi attuati secondo le linee guida. I risultati raccolti offrono elementi di riflessione e spunti per eventuali azioni di formazione e </a:t>
            </a:r>
            <a:r>
              <a:rPr lang="it-IT" dirty="0" smtClean="0"/>
              <a:t>miglioramenti </a:t>
            </a:r>
            <a:r>
              <a:rPr lang="it-IT" dirty="0"/>
              <a:t>del modello proposto.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Monitoraggio e valutazione globale del progetto</a:t>
            </a:r>
          </a:p>
        </p:txBody>
      </p:sp>
    </p:spTree>
    <p:extLst>
      <p:ext uri="{BB962C8B-B14F-4D97-AF65-F5344CB8AC3E}">
        <p14:creationId xmlns:p14="http://schemas.microsoft.com/office/powerpoint/2010/main" val="55123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É inoltre opportuno che le scuole compiano azioni autonome di monitoraggio e di </a:t>
            </a:r>
            <a:r>
              <a:rPr lang="it-IT" dirty="0" smtClean="0"/>
              <a:t>valutazione </a:t>
            </a:r>
            <a:r>
              <a:rPr lang="it-IT" dirty="0"/>
              <a:t>dei percorsi, dedicando particolare attenzione ai seguenti aspetti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coerenza </a:t>
            </a:r>
            <a:r>
              <a:rPr lang="it-IT" dirty="0"/>
              <a:t>ed integrazione tra gli obiettivi del progetto, il curriculum scolastico, le proposte dell'offerta formativa espressi nel POF d'Istituto </a:t>
            </a:r>
            <a:r>
              <a:rPr lang="it-IT" dirty="0" smtClean="0"/>
              <a:t> flessibilità del progetto rispetto alla messa a punto di percorsi personalizzati </a:t>
            </a:r>
          </a:p>
          <a:p>
            <a:pPr algn="just"/>
            <a:r>
              <a:rPr lang="it-IT" dirty="0" smtClean="0"/>
              <a:t>soddisfazione </a:t>
            </a:r>
            <a:r>
              <a:rPr lang="it-IT" dirty="0"/>
              <a:t>dei vari attori del progetto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Monitoraggio e valutazione globale del progetto</a:t>
            </a:r>
          </a:p>
        </p:txBody>
      </p:sp>
    </p:spTree>
    <p:extLst>
      <p:ext uri="{BB962C8B-B14F-4D97-AF65-F5344CB8AC3E}">
        <p14:creationId xmlns:p14="http://schemas.microsoft.com/office/powerpoint/2010/main" val="2975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formativo dell’ASL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L'azione di monitoraggio e valutazione si </a:t>
            </a:r>
            <a:r>
              <a:rPr lang="it-IT" dirty="0" smtClean="0"/>
              <a:t>potrà </a:t>
            </a:r>
            <a:r>
              <a:rPr lang="it-IT" dirty="0"/>
              <a:t>avvalere, oltre che dei dati oggettivi e </a:t>
            </a:r>
            <a:r>
              <a:rPr lang="it-IT" dirty="0" smtClean="0"/>
              <a:t>qualitativi </a:t>
            </a:r>
            <a:r>
              <a:rPr lang="it-IT" dirty="0"/>
              <a:t>desumibili dalla modulistica utilizzata, degli strumenti che si riterranno </a:t>
            </a:r>
            <a:r>
              <a:rPr lang="it-IT" dirty="0" smtClean="0"/>
              <a:t>più </a:t>
            </a:r>
            <a:r>
              <a:rPr lang="it-IT" dirty="0"/>
              <a:t>opportuni (</a:t>
            </a:r>
            <a:r>
              <a:rPr lang="it-IT" dirty="0" smtClean="0"/>
              <a:t>questionari</a:t>
            </a:r>
            <a:r>
              <a:rPr lang="it-IT" dirty="0"/>
              <a:t>, focus </a:t>
            </a:r>
            <a:r>
              <a:rPr lang="it-IT" dirty="0" err="1"/>
              <a:t>group</a:t>
            </a:r>
            <a:r>
              <a:rPr lang="it-IT" dirty="0"/>
              <a:t>, </a:t>
            </a:r>
            <a:r>
              <a:rPr lang="it-IT" dirty="0" err="1"/>
              <a:t>etc</a:t>
            </a:r>
            <a:r>
              <a:rPr lang="it-IT" dirty="0" smtClean="0"/>
              <a:t>)</a:t>
            </a:r>
            <a:endParaRPr lang="it-IT" dirty="0"/>
          </a:p>
          <a:p>
            <a:pPr algn="just"/>
            <a:r>
              <a:rPr lang="it-IT" dirty="0"/>
              <a:t>Si sottolinea l'importanza di programmare uno o </a:t>
            </a:r>
            <a:r>
              <a:rPr lang="it-IT" dirty="0" smtClean="0"/>
              <a:t>più </a:t>
            </a:r>
            <a:r>
              <a:rPr lang="it-IT" dirty="0"/>
              <a:t>momenti di monitoraggio in itinere al fine di effettuare eventuali azioni </a:t>
            </a:r>
            <a:r>
              <a:rPr lang="it-IT" dirty="0" smtClean="0"/>
              <a:t>correttive o per un opportuno feed-back sulle azioni da intraprendere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Monitoraggio e valutazione globale del progetto</a:t>
            </a:r>
          </a:p>
        </p:txBody>
      </p:sp>
    </p:spTree>
    <p:extLst>
      <p:ext uri="{BB962C8B-B14F-4D97-AF65-F5344CB8AC3E}">
        <p14:creationId xmlns:p14="http://schemas.microsoft.com/office/powerpoint/2010/main" val="115980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621173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200" b="1" dirty="0">
                <a:solidFill>
                  <a:srgbClr val="772399"/>
                </a:solidFill>
              </a:rPr>
              <a:t>Convenzione scuola – azienda</a:t>
            </a:r>
            <a:r>
              <a:rPr lang="it-IT" sz="1200" dirty="0"/>
              <a:t>.</a:t>
            </a:r>
            <a:br>
              <a:rPr lang="it-IT" sz="1200" dirty="0"/>
            </a:br>
            <a:r>
              <a:rPr lang="it-IT" sz="1200" dirty="0"/>
              <a:t>L’azienda e la scuola stipulano una “convenzione” che contiene le “regole” di svolgimento dell’alternanza e definisce gli obblighi dei soggetti coinvolti. </a:t>
            </a:r>
          </a:p>
          <a:p>
            <a:pPr algn="just">
              <a:lnSpc>
                <a:spcPct val="90000"/>
              </a:lnSpc>
            </a:pPr>
            <a:r>
              <a:rPr lang="it-IT" sz="1200" b="1" dirty="0">
                <a:solidFill>
                  <a:srgbClr val="772399"/>
                </a:solidFill>
              </a:rPr>
              <a:t>Progetto formativo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>Il progetto formativo é predisposto dall’Istituto scolastico, ma progettato e condiviso con </a:t>
            </a:r>
            <a:r>
              <a:rPr lang="it-IT" sz="1200" dirty="0" smtClean="0"/>
              <a:t>l’azienda</a:t>
            </a:r>
            <a:r>
              <a:rPr lang="it-IT" sz="1200" dirty="0"/>
              <a:t>. Deve sempre accompagnare la convenzione. </a:t>
            </a:r>
            <a:endParaRPr lang="it-IT" sz="1200" dirty="0" smtClean="0"/>
          </a:p>
          <a:p>
            <a:pPr algn="just">
              <a:lnSpc>
                <a:spcPct val="90000"/>
              </a:lnSpc>
            </a:pPr>
            <a:r>
              <a:rPr lang="it-IT" sz="1200" b="1" dirty="0">
                <a:solidFill>
                  <a:srgbClr val="772399"/>
                </a:solidFill>
              </a:rPr>
              <a:t>Patto formativo</a:t>
            </a:r>
          </a:p>
          <a:p>
            <a:pPr algn="just"/>
            <a:r>
              <a:rPr lang="it-IT" sz="1200" b="1" dirty="0">
                <a:solidFill>
                  <a:srgbClr val="772399"/>
                </a:solidFill>
              </a:rPr>
              <a:t>Nomina </a:t>
            </a:r>
            <a:r>
              <a:rPr lang="it-IT" sz="1200" b="1" dirty="0">
                <a:solidFill>
                  <a:srgbClr val="772399"/>
                </a:solidFill>
              </a:rPr>
              <a:t>tutor</a:t>
            </a:r>
            <a:br>
              <a:rPr lang="it-IT" sz="1200" b="1" dirty="0">
                <a:solidFill>
                  <a:srgbClr val="772399"/>
                </a:solidFill>
              </a:rPr>
            </a:br>
            <a:r>
              <a:rPr lang="it-IT" sz="1200" dirty="0" smtClean="0"/>
              <a:t>Sia la scuola che l’azienda devono nominare i tutor che avranno il ruolo di </a:t>
            </a:r>
            <a:r>
              <a:rPr lang="it-IT" sz="1200" dirty="0" err="1" smtClean="0"/>
              <a:t>coprogettare</a:t>
            </a:r>
            <a:r>
              <a:rPr lang="it-IT" sz="1200" dirty="0" smtClean="0"/>
              <a:t>, affiancare lo studente e prendere parte al processo valutativo.</a:t>
            </a:r>
            <a:br>
              <a:rPr lang="it-IT" sz="1200" dirty="0" smtClean="0"/>
            </a:br>
            <a:r>
              <a:rPr lang="it-IT" sz="1200" dirty="0"/>
              <a:t>É prevista una formazione congiunta dei docenti, tutor </a:t>
            </a:r>
            <a:r>
              <a:rPr lang="it-IT" sz="1200" dirty="0" smtClean="0"/>
              <a:t>scolastici e aziendali.</a:t>
            </a:r>
          </a:p>
          <a:p>
            <a:pPr algn="just"/>
            <a:r>
              <a:rPr lang="it-IT" sz="1200" b="1" dirty="0" smtClean="0">
                <a:solidFill>
                  <a:srgbClr val="772399"/>
                </a:solidFill>
              </a:rPr>
              <a:t>Valutazione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/>
              <a:t>Ha lo scopo di formulare una valutazione complessiva sia sul livello di acquisizione delle </a:t>
            </a:r>
            <a:r>
              <a:rPr lang="it-IT" sz="1200" dirty="0" smtClean="0"/>
              <a:t>competenze </a:t>
            </a:r>
            <a:r>
              <a:rPr lang="it-IT" sz="1200" dirty="0"/>
              <a:t>di base e trasversali da parte dello studente in alternanza, sia sull’efficacia dell’apprendimento</a:t>
            </a:r>
            <a:br>
              <a:rPr lang="it-IT" sz="1200" dirty="0"/>
            </a:br>
            <a:endParaRPr lang="it-IT" sz="1200" dirty="0" smtClean="0"/>
          </a:p>
          <a:p>
            <a:pPr algn="just">
              <a:lnSpc>
                <a:spcPct val="90000"/>
              </a:lnSpc>
            </a:pPr>
            <a:r>
              <a:rPr lang="it-IT" sz="1200" b="1" dirty="0">
                <a:solidFill>
                  <a:srgbClr val="772399"/>
                </a:solidFill>
              </a:rPr>
              <a:t>Strumenti di monitoraggio</a:t>
            </a:r>
            <a:endParaRPr lang="it-IT" sz="1200" b="1" dirty="0">
              <a:solidFill>
                <a:srgbClr val="772399"/>
              </a:solidFill>
            </a:endParaRPr>
          </a:p>
          <a:p>
            <a:pPr algn="just"/>
            <a:endParaRPr lang="it-IT" sz="1200" dirty="0"/>
          </a:p>
          <a:p>
            <a:pPr algn="just"/>
            <a:endParaRPr lang="it-IT" sz="1200" dirty="0" smtClean="0"/>
          </a:p>
          <a:p>
            <a:pPr algn="just"/>
            <a:endParaRPr lang="it-IT" sz="1200" dirty="0"/>
          </a:p>
          <a:p>
            <a:pPr algn="just">
              <a:lnSpc>
                <a:spcPct val="90000"/>
              </a:lnSpc>
            </a:pPr>
            <a:endParaRPr lang="it-IT" sz="1200" dirty="0"/>
          </a:p>
          <a:p>
            <a:pPr algn="just">
              <a:lnSpc>
                <a:spcPct val="90000"/>
              </a:lnSpc>
            </a:pPr>
            <a:endParaRPr lang="it-IT" sz="12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Gli adempimenti necessari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29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Comitato Tecnico Scientifico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79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Negli ultimi 10 anni i percorsi di alternanza scuola lavoro sono cresciuti sia quantitativamente (numero alunni coinvolti) sia qualitativamente, grazie ad una collaborazione sempre più attiva e consapevole da parte della scuola e del mondo della scuola e del mondo del lavoro</a:t>
            </a:r>
          </a:p>
        </p:txBody>
      </p:sp>
    </p:spTree>
    <p:extLst>
      <p:ext uri="{BB962C8B-B14F-4D97-AF65-F5344CB8AC3E}">
        <p14:creationId xmlns:p14="http://schemas.microsoft.com/office/powerpoint/2010/main" val="38315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 algn="just"/>
            <a:r>
              <a:rPr lang="it-IT" sz="2400" dirty="0" smtClean="0"/>
              <a:t>Il </a:t>
            </a:r>
            <a:r>
              <a:rPr lang="it-IT" sz="2400" dirty="0"/>
              <a:t>cammino intrapreso, come ogni processo di rinnovamento culturale, </a:t>
            </a:r>
            <a:r>
              <a:rPr lang="it-IT" sz="2400" dirty="0" smtClean="0"/>
              <a:t>non </a:t>
            </a:r>
            <a:r>
              <a:rPr lang="it-IT" sz="2400" dirty="0"/>
              <a:t>è senza ostacoli e necessita di ulteriori tappe di avanzamento </a:t>
            </a:r>
          </a:p>
        </p:txBody>
      </p:sp>
    </p:spTree>
    <p:extLst>
      <p:ext uri="{BB962C8B-B14F-4D97-AF65-F5344CB8AC3E}">
        <p14:creationId xmlns:p14="http://schemas.microsoft.com/office/powerpoint/2010/main" val="100084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Occorre: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5"/>
          </p:nvPr>
        </p:nvSpPr>
        <p:spPr>
          <a:xfrm>
            <a:off x="498517" y="1985963"/>
            <a:ext cx="7556269" cy="4140200"/>
          </a:xfrm>
        </p:spPr>
        <p:txBody>
          <a:bodyPr/>
          <a:lstStyle/>
          <a:p>
            <a:pPr algn="just"/>
            <a:r>
              <a:rPr lang="it-IT" sz="2000" b="1" dirty="0">
                <a:solidFill>
                  <a:srgbClr val="772399"/>
                </a:solidFill>
              </a:rPr>
              <a:t>adeguare e migliorare il sistema di valutazione </a:t>
            </a:r>
            <a:r>
              <a:rPr lang="it-IT" sz="2000" dirty="0"/>
              <a:t>delle competenze acquisite in esito ai percorsi per poi recepirle e valorizzarle nel curricolo scolastico </a:t>
            </a:r>
            <a:endParaRPr lang="it-IT" sz="2000" dirty="0" smtClean="0"/>
          </a:p>
          <a:p>
            <a:pPr algn="just"/>
            <a:r>
              <a:rPr lang="it-IT" sz="2000" b="1" dirty="0">
                <a:solidFill>
                  <a:srgbClr val="772399"/>
                </a:solidFill>
              </a:rPr>
              <a:t>rafforzare il rapporto con le aziende</a:t>
            </a:r>
            <a:r>
              <a:rPr lang="it-IT" sz="2000" dirty="0"/>
              <a:t>/Enti in modo da trovare interlocutori disponibili a </a:t>
            </a:r>
            <a:r>
              <a:rPr lang="it-IT" sz="2000" dirty="0" err="1"/>
              <a:t>coprogettare</a:t>
            </a:r>
            <a:r>
              <a:rPr lang="it-IT" sz="2000" dirty="0"/>
              <a:t> i </a:t>
            </a:r>
            <a:r>
              <a:rPr lang="it-IT" sz="2000" dirty="0" smtClean="0"/>
              <a:t>percorsi </a:t>
            </a:r>
            <a:r>
              <a:rPr lang="it-IT" sz="2000" dirty="0"/>
              <a:t>di ASL con la scuola </a:t>
            </a:r>
          </a:p>
          <a:p>
            <a:pPr algn="just"/>
            <a:r>
              <a:rPr lang="it-IT" sz="2000" b="1" dirty="0">
                <a:solidFill>
                  <a:srgbClr val="772399"/>
                </a:solidFill>
              </a:rPr>
              <a:t>rendere le esperienze sempre </a:t>
            </a:r>
            <a:r>
              <a:rPr lang="it-IT" sz="2000" b="1" dirty="0" smtClean="0">
                <a:solidFill>
                  <a:srgbClr val="772399"/>
                </a:solidFill>
              </a:rPr>
              <a:t>più </a:t>
            </a:r>
            <a:r>
              <a:rPr lang="it-IT" sz="2000" b="1" dirty="0">
                <a:solidFill>
                  <a:srgbClr val="772399"/>
                </a:solidFill>
              </a:rPr>
              <a:t>proficuamente inserite nel progetto didattico</a:t>
            </a:r>
            <a:r>
              <a:rPr lang="it-IT" sz="2000" dirty="0"/>
              <a:t> dell’indirizzo di appartenenza dell’allievo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70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G_238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6049"/>
          <a:stretch>
            <a:fillRect/>
          </a:stretch>
        </p:blipFill>
        <p:spPr/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506505" y="4598737"/>
            <a:ext cx="8330021" cy="1544887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/>
              <a:t>La riforma dell’istruzione secondaria di secondo grado ha evidenziato </a:t>
            </a:r>
            <a:r>
              <a:rPr lang="it-IT" sz="1800" dirty="0" smtClean="0">
                <a:solidFill>
                  <a:schemeClr val="tx1"/>
                </a:solidFill>
              </a:rPr>
              <a:t>l’</a:t>
            </a:r>
            <a:r>
              <a:rPr lang="it-IT" sz="1800" b="1" dirty="0" smtClean="0">
                <a:solidFill>
                  <a:srgbClr val="772399"/>
                </a:solidFill>
              </a:rPr>
              <a:t>importanza della didattica laboratoriale </a:t>
            </a:r>
            <a:r>
              <a:rPr lang="it-IT" sz="1800" dirty="0" smtClean="0"/>
              <a:t>come </a:t>
            </a:r>
            <a:r>
              <a:rPr lang="it-IT" sz="1800" dirty="0"/>
              <a:t>metodo e approccio allo studio delle </a:t>
            </a:r>
            <a:r>
              <a:rPr lang="it-IT" sz="1800" dirty="0" smtClean="0"/>
              <a:t>diverse discipline, delle </a:t>
            </a:r>
            <a:r>
              <a:rPr lang="it-IT" sz="1800" dirty="0"/>
              <a:t>esperienze in </a:t>
            </a:r>
            <a:r>
              <a:rPr lang="it-IT" sz="1800" dirty="0" smtClean="0"/>
              <a:t>ASL, </a:t>
            </a:r>
            <a:r>
              <a:rPr lang="it-IT" sz="1800" dirty="0"/>
              <a:t>quale occasioni significative per un orientamento </a:t>
            </a:r>
            <a:r>
              <a:rPr lang="it-IT" sz="1800" dirty="0" smtClean="0"/>
              <a:t>formativo dei </a:t>
            </a:r>
            <a:r>
              <a:rPr lang="it-IT" sz="1800" dirty="0"/>
              <a:t>giovani, per promuovere la cultura del lavoro e del saper </a:t>
            </a:r>
            <a:r>
              <a:rPr lang="it-IT" sz="1800" dirty="0" smtClean="0"/>
              <a:t>fare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1091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Ipotesi </a:t>
            </a:r>
            <a:r>
              <a:rPr lang="it-IT" b="1" dirty="0" smtClean="0"/>
              <a:t>progettuali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L’esperienza ASL </a:t>
            </a:r>
            <a:r>
              <a:rPr lang="it-IT" sz="2400" dirty="0" smtClean="0"/>
              <a:t>può essere condotta fin dal primo anno della scuola secondaria di secondo grado ma </a:t>
            </a:r>
            <a:r>
              <a:rPr lang="it-IT" sz="2400" b="1" dirty="0" smtClean="0">
                <a:solidFill>
                  <a:srgbClr val="772399"/>
                </a:solidFill>
              </a:rPr>
              <a:t>deve adattarsi alle esigenze formative dello studente</a:t>
            </a:r>
            <a:br>
              <a:rPr lang="it-IT" sz="2400" b="1" dirty="0" smtClean="0">
                <a:solidFill>
                  <a:srgbClr val="772399"/>
                </a:solidFill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688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biennio</a:t>
            </a:r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it-IT" dirty="0"/>
              <a:t>O</a:t>
            </a:r>
            <a:r>
              <a:rPr lang="it-IT" dirty="0" smtClean="0"/>
              <a:t>ccorre </a:t>
            </a:r>
            <a:r>
              <a:rPr lang="it-IT" dirty="0"/>
              <a:t>promuovere un orientamento/</a:t>
            </a:r>
            <a:r>
              <a:rPr lang="it-IT" dirty="0" err="1"/>
              <a:t>riorientamento</a:t>
            </a:r>
            <a:r>
              <a:rPr lang="it-IT" dirty="0"/>
              <a:t> continuo, in modo da </a:t>
            </a:r>
            <a:r>
              <a:rPr lang="it-IT" dirty="0" smtClean="0"/>
              <a:t>favorire </a:t>
            </a:r>
            <a:r>
              <a:rPr lang="it-IT" dirty="0"/>
              <a:t>negli allievi la </a:t>
            </a:r>
            <a:r>
              <a:rPr lang="it-IT" dirty="0" smtClean="0"/>
              <a:t>più </a:t>
            </a:r>
            <a:r>
              <a:rPr lang="it-IT" dirty="0"/>
              <a:t>ampia conoscenza del settore di studio scelto, in relazione al mondo del lavoro e alle materie curricolari. A tal fine è importante promuovere fin dal primo anno esperienze legate al </a:t>
            </a:r>
            <a:r>
              <a:rPr lang="it-IT" dirty="0" smtClean="0"/>
              <a:t>contesto: </a:t>
            </a:r>
            <a:r>
              <a:rPr lang="it-IT" b="1" dirty="0" smtClean="0">
                <a:solidFill>
                  <a:srgbClr val="772399"/>
                </a:solidFill>
              </a:rPr>
              <a:t>visite </a:t>
            </a:r>
            <a:r>
              <a:rPr lang="it-IT" b="1" dirty="0">
                <a:solidFill>
                  <a:srgbClr val="772399"/>
                </a:solidFill>
              </a:rPr>
              <a:t>guidate in aziende dello specifico settore, incontri con esperti, conferenze/mostre, ecc</a:t>
            </a:r>
            <a:r>
              <a:rPr lang="it-IT" dirty="0" smtClean="0"/>
              <a:t>. </a:t>
            </a:r>
            <a:endParaRPr lang="it-IT" dirty="0"/>
          </a:p>
          <a:p>
            <a:pPr algn="just"/>
            <a:endParaRPr lang="it-IT" dirty="0"/>
          </a:p>
        </p:txBody>
      </p:sp>
      <p:pic>
        <p:nvPicPr>
          <p:cNvPr id="20" name="Segnaposto contenuto 19" descr="IMG_218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7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7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ntaggio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3168</TotalTime>
  <Words>1750</Words>
  <Application>Microsoft Macintosh PowerPoint</Application>
  <PresentationFormat>Presentazione su schermo (4:3)</PresentationFormat>
  <Paragraphs>177</Paragraphs>
  <Slides>39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Vantaggio</vt:lpstr>
      <vt:lpstr>ASL</vt:lpstr>
      <vt:lpstr>Alternanza Scuola - Lavoro</vt:lpstr>
      <vt:lpstr>ASL</vt:lpstr>
      <vt:lpstr>ASL</vt:lpstr>
      <vt:lpstr>ASL</vt:lpstr>
      <vt:lpstr>Occorre:</vt:lpstr>
      <vt:lpstr>Presentazione di PowerPoint</vt:lpstr>
      <vt:lpstr>Ipotesi progettuali</vt:lpstr>
      <vt:lpstr>Primo biennio</vt:lpstr>
      <vt:lpstr>Primo biennio</vt:lpstr>
      <vt:lpstr>Secondo biennio</vt:lpstr>
      <vt:lpstr>Secondo biennio</vt:lpstr>
      <vt:lpstr>Quinto anno</vt:lpstr>
      <vt:lpstr>L’ASL e la disabilità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Il percorso formativo dell’ASL</vt:lpstr>
      <vt:lpstr>ASL</vt:lpstr>
      <vt:lpstr>Il Comitato Tecnico Scientifico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</dc:title>
  <dc:creator>Anna Dionisi</dc:creator>
  <cp:lastModifiedBy>Anna Dionisi</cp:lastModifiedBy>
  <cp:revision>34</cp:revision>
  <dcterms:created xsi:type="dcterms:W3CDTF">2014-01-18T15:36:48Z</dcterms:created>
  <dcterms:modified xsi:type="dcterms:W3CDTF">2014-01-21T12:40:22Z</dcterms:modified>
</cp:coreProperties>
</file>